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46" r:id="rId1"/>
  </p:sldMasterIdLst>
  <p:notesMasterIdLst>
    <p:notesMasterId r:id="rId18"/>
  </p:notesMasterIdLst>
  <p:sldIdLst>
    <p:sldId id="256" r:id="rId2"/>
    <p:sldId id="27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E2A91-CCC1-43D8-914A-15C41A76064B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581BDD7-50DE-4D91-864C-FAEC259E542C}">
      <dgm:prSet phldrT="[Texto]" custT="1"/>
      <dgm:spPr/>
      <dgm:t>
        <a:bodyPr/>
        <a:lstStyle/>
        <a:p>
          <a:r>
            <a:rPr lang="es-CO" sz="2800" dirty="0"/>
            <a:t>Sexualidad</a:t>
          </a:r>
        </a:p>
      </dgm:t>
    </dgm:pt>
    <dgm:pt modelId="{C53EE8B8-0D11-493F-B0E0-982A44D2B0C7}" type="parTrans" cxnId="{69219AAF-77DE-4FC1-8490-7EB3214E73EE}">
      <dgm:prSet/>
      <dgm:spPr/>
      <dgm:t>
        <a:bodyPr/>
        <a:lstStyle/>
        <a:p>
          <a:endParaRPr lang="es-CO"/>
        </a:p>
      </dgm:t>
    </dgm:pt>
    <dgm:pt modelId="{3F2A4341-9CC1-4218-B0FD-7F3FA5F71FBD}" type="sibTrans" cxnId="{69219AAF-77DE-4FC1-8490-7EB3214E73EE}">
      <dgm:prSet/>
      <dgm:spPr/>
      <dgm:t>
        <a:bodyPr/>
        <a:lstStyle/>
        <a:p>
          <a:endParaRPr lang="es-CO"/>
        </a:p>
      </dgm:t>
    </dgm:pt>
    <dgm:pt modelId="{0CCFBFD4-395A-4F8C-912A-07BB4B350B64}">
      <dgm:prSet phldrT="[Texto]"/>
      <dgm:spPr/>
      <dgm:t>
        <a:bodyPr/>
        <a:lstStyle/>
        <a:p>
          <a:pPr algn="just"/>
          <a:r>
            <a:rPr lang="es-CO" dirty="0"/>
            <a:t>Es una dimensión de nuestra identidad que es transversal a toda nuestra existencia como seres humanos y que es fundamental en nuestro desarrollo y bienestar integral.</a:t>
          </a:r>
        </a:p>
      </dgm:t>
    </dgm:pt>
    <dgm:pt modelId="{11BE5382-DC45-4CB4-9E8B-CEAC75C851C5}" type="parTrans" cxnId="{7B93C93D-B698-406C-9B96-7F4EE10E1BB7}">
      <dgm:prSet/>
      <dgm:spPr/>
      <dgm:t>
        <a:bodyPr/>
        <a:lstStyle/>
        <a:p>
          <a:endParaRPr lang="es-CO"/>
        </a:p>
      </dgm:t>
    </dgm:pt>
    <dgm:pt modelId="{1207166E-B094-4C16-ABE0-5F3005BB3296}" type="sibTrans" cxnId="{7B93C93D-B698-406C-9B96-7F4EE10E1BB7}">
      <dgm:prSet/>
      <dgm:spPr/>
      <dgm:t>
        <a:bodyPr/>
        <a:lstStyle/>
        <a:p>
          <a:endParaRPr lang="es-CO"/>
        </a:p>
      </dgm:t>
    </dgm:pt>
    <dgm:pt modelId="{D4C9C7B6-C487-4D12-A784-9230DEA1DB94}">
      <dgm:prSet phldrT="[Texto]" custT="1"/>
      <dgm:spPr/>
      <dgm:t>
        <a:bodyPr/>
        <a:lstStyle/>
        <a:p>
          <a:r>
            <a:rPr lang="es-CO" sz="2800" dirty="0"/>
            <a:t>Sexo</a:t>
          </a:r>
        </a:p>
      </dgm:t>
    </dgm:pt>
    <dgm:pt modelId="{6B5999F3-5A39-47DB-8716-7D8E50242AAC}" type="parTrans" cxnId="{069C65A8-2D65-43F5-929E-AD72C7649AFE}">
      <dgm:prSet/>
      <dgm:spPr/>
      <dgm:t>
        <a:bodyPr/>
        <a:lstStyle/>
        <a:p>
          <a:endParaRPr lang="es-CO"/>
        </a:p>
      </dgm:t>
    </dgm:pt>
    <dgm:pt modelId="{C1084E09-1674-4EA2-8C58-274325CF2BAF}" type="sibTrans" cxnId="{069C65A8-2D65-43F5-929E-AD72C7649AFE}">
      <dgm:prSet/>
      <dgm:spPr/>
      <dgm:t>
        <a:bodyPr/>
        <a:lstStyle/>
        <a:p>
          <a:endParaRPr lang="es-CO"/>
        </a:p>
      </dgm:t>
    </dgm:pt>
    <dgm:pt modelId="{59E2C319-0FD6-4C4D-B441-4616F19F357E}">
      <dgm:prSet phldrT="[Texto]"/>
      <dgm:spPr/>
      <dgm:t>
        <a:bodyPr/>
        <a:lstStyle/>
        <a:p>
          <a:pPr algn="just"/>
          <a:r>
            <a:rPr lang="pt-BR" dirty="0"/>
            <a:t>Conjunto de características genéticas, anatómicas, fisiológicas, </a:t>
          </a:r>
          <a:r>
            <a:rPr lang="es-CO" dirty="0"/>
            <a:t>hormonales que permiten categorizar a las personas en hombres, mujeres o intersexuales. (Vargas Trujillo, 2012).</a:t>
          </a:r>
        </a:p>
      </dgm:t>
    </dgm:pt>
    <dgm:pt modelId="{EF05C92D-D631-4A72-AE13-0A464EDC5673}" type="parTrans" cxnId="{202C4B14-8095-44A5-90F7-50863D816536}">
      <dgm:prSet/>
      <dgm:spPr/>
      <dgm:t>
        <a:bodyPr/>
        <a:lstStyle/>
        <a:p>
          <a:endParaRPr lang="es-CO"/>
        </a:p>
      </dgm:t>
    </dgm:pt>
    <dgm:pt modelId="{168E35E1-8E90-48B7-8110-E6790E4751CA}" type="sibTrans" cxnId="{202C4B14-8095-44A5-90F7-50863D816536}">
      <dgm:prSet/>
      <dgm:spPr/>
      <dgm:t>
        <a:bodyPr/>
        <a:lstStyle/>
        <a:p>
          <a:endParaRPr lang="es-CO"/>
        </a:p>
      </dgm:t>
    </dgm:pt>
    <dgm:pt modelId="{238433D7-66EF-4743-8C40-3C5699ADAED5}">
      <dgm:prSet phldrT="[Texto]" custT="1"/>
      <dgm:spPr/>
      <dgm:t>
        <a:bodyPr/>
        <a:lstStyle/>
        <a:p>
          <a:r>
            <a:rPr lang="es-CO" sz="2800" dirty="0"/>
            <a:t>Genero</a:t>
          </a:r>
        </a:p>
      </dgm:t>
    </dgm:pt>
    <dgm:pt modelId="{E60D2385-7540-49B0-8AF7-7A318AD7FE90}" type="parTrans" cxnId="{0D53C251-7DD6-4DB1-8FC3-57CBF00CB6A4}">
      <dgm:prSet/>
      <dgm:spPr/>
      <dgm:t>
        <a:bodyPr/>
        <a:lstStyle/>
        <a:p>
          <a:endParaRPr lang="es-CO"/>
        </a:p>
      </dgm:t>
    </dgm:pt>
    <dgm:pt modelId="{91D22570-F9F0-4E8D-80E4-BCBCC47FBD8D}" type="sibTrans" cxnId="{0D53C251-7DD6-4DB1-8FC3-57CBF00CB6A4}">
      <dgm:prSet/>
      <dgm:spPr/>
      <dgm:t>
        <a:bodyPr/>
        <a:lstStyle/>
        <a:p>
          <a:endParaRPr lang="es-CO"/>
        </a:p>
      </dgm:t>
    </dgm:pt>
    <dgm:pt modelId="{A31BE7C4-DF04-4852-9C83-FF9FA9A0B0DB}">
      <dgm:prSet phldrT="[Texto]"/>
      <dgm:spPr/>
      <dgm:t>
        <a:bodyPr/>
        <a:lstStyle/>
        <a:p>
          <a:pPr algn="just"/>
          <a:r>
            <a:rPr lang="es-CO" dirty="0"/>
            <a:t>Las normas, actitudes, valores, expectativas y roles que la cultura asigna a las personas por ser hombres o mujeres. (Vargas Trujillo, 2007).</a:t>
          </a:r>
        </a:p>
      </dgm:t>
    </dgm:pt>
    <dgm:pt modelId="{C08DE58F-8B52-4C3E-AF6E-526991D51B28}" type="parTrans" cxnId="{54EF79F2-5C6F-4D72-B9F0-0E143F8E532B}">
      <dgm:prSet/>
      <dgm:spPr/>
      <dgm:t>
        <a:bodyPr/>
        <a:lstStyle/>
        <a:p>
          <a:endParaRPr lang="es-CO"/>
        </a:p>
      </dgm:t>
    </dgm:pt>
    <dgm:pt modelId="{E6FF9527-F7C8-49FD-96D5-85D2C438B997}" type="sibTrans" cxnId="{54EF79F2-5C6F-4D72-B9F0-0E143F8E532B}">
      <dgm:prSet/>
      <dgm:spPr/>
      <dgm:t>
        <a:bodyPr/>
        <a:lstStyle/>
        <a:p>
          <a:endParaRPr lang="es-CO"/>
        </a:p>
      </dgm:t>
    </dgm:pt>
    <dgm:pt modelId="{8F8ADDEA-BFBF-4D3A-94AE-EDF854BB54CD}">
      <dgm:prSet phldrT="[Texto]"/>
      <dgm:spPr/>
      <dgm:t>
        <a:bodyPr/>
        <a:lstStyle/>
        <a:p>
          <a:pPr algn="just"/>
          <a:r>
            <a:rPr lang="es-CO" dirty="0"/>
            <a:t>Femenino, Masculino y Andrógino</a:t>
          </a:r>
        </a:p>
      </dgm:t>
    </dgm:pt>
    <dgm:pt modelId="{39BC2188-312E-4997-BEAE-0DBC943912FD}" type="parTrans" cxnId="{F6FA5254-467E-4ED9-9DEF-225E753920B6}">
      <dgm:prSet/>
      <dgm:spPr/>
      <dgm:t>
        <a:bodyPr/>
        <a:lstStyle/>
        <a:p>
          <a:endParaRPr lang="es-CO"/>
        </a:p>
      </dgm:t>
    </dgm:pt>
    <dgm:pt modelId="{E9B80064-3486-40C4-9FB1-D0F4FD3B2507}" type="sibTrans" cxnId="{F6FA5254-467E-4ED9-9DEF-225E753920B6}">
      <dgm:prSet/>
      <dgm:spPr/>
      <dgm:t>
        <a:bodyPr/>
        <a:lstStyle/>
        <a:p>
          <a:endParaRPr lang="es-CO"/>
        </a:p>
      </dgm:t>
    </dgm:pt>
    <dgm:pt modelId="{4DF9EDC4-0379-4988-A85F-141E9EB7CC1B}">
      <dgm:prSet/>
      <dgm:spPr/>
      <dgm:t>
        <a:bodyPr/>
        <a:lstStyle/>
        <a:p>
          <a:pPr algn="just"/>
          <a:r>
            <a:rPr lang="es-CO" dirty="0"/>
            <a:t>La sexualidad abarca cómo nos sentimos, nos identificamos y nos relacionamos en función de nuestro sexo, género y orientación sexual. (Vargas Trujillo, 2012)</a:t>
          </a:r>
        </a:p>
      </dgm:t>
    </dgm:pt>
    <dgm:pt modelId="{84014B0D-2CCF-4F2C-9441-38B6A98AF969}" type="parTrans" cxnId="{327DE3C3-65D5-4CDD-92C9-2A4BEE0FAC71}">
      <dgm:prSet/>
      <dgm:spPr/>
      <dgm:t>
        <a:bodyPr/>
        <a:lstStyle/>
        <a:p>
          <a:endParaRPr lang="es-CO"/>
        </a:p>
      </dgm:t>
    </dgm:pt>
    <dgm:pt modelId="{90FB6DB3-62DC-471D-8270-CB09BA4B0645}" type="sibTrans" cxnId="{327DE3C3-65D5-4CDD-92C9-2A4BEE0FAC71}">
      <dgm:prSet/>
      <dgm:spPr/>
      <dgm:t>
        <a:bodyPr/>
        <a:lstStyle/>
        <a:p>
          <a:endParaRPr lang="es-CO"/>
        </a:p>
      </dgm:t>
    </dgm:pt>
    <dgm:pt modelId="{43A396DD-8691-4B8B-B2F2-2BB16EF05DE2}">
      <dgm:prSet phldrT="[Texto]"/>
      <dgm:spPr/>
      <dgm:t>
        <a:bodyPr/>
        <a:lstStyle/>
        <a:p>
          <a:pPr algn="just"/>
          <a:r>
            <a:rPr lang="es-CO" dirty="0"/>
            <a:t>Hombre, Mujer, Intersexual</a:t>
          </a:r>
        </a:p>
      </dgm:t>
    </dgm:pt>
    <dgm:pt modelId="{8A853379-4D2E-420A-B1C0-54BE4700C507}" type="parTrans" cxnId="{7C3EB8C5-888F-4357-B6B1-DA17DD1A507D}">
      <dgm:prSet/>
      <dgm:spPr/>
      <dgm:t>
        <a:bodyPr/>
        <a:lstStyle/>
        <a:p>
          <a:endParaRPr lang="es-CO"/>
        </a:p>
      </dgm:t>
    </dgm:pt>
    <dgm:pt modelId="{A74A32FA-4891-4B9E-BAE3-5F3C1B46B52A}" type="sibTrans" cxnId="{7C3EB8C5-888F-4357-B6B1-DA17DD1A507D}">
      <dgm:prSet/>
      <dgm:spPr/>
      <dgm:t>
        <a:bodyPr/>
        <a:lstStyle/>
        <a:p>
          <a:endParaRPr lang="es-CO"/>
        </a:p>
      </dgm:t>
    </dgm:pt>
    <dgm:pt modelId="{F1B6350C-A40C-42B0-848B-1F20054DAA25}">
      <dgm:prSet phldrT="[Texto]"/>
      <dgm:spPr/>
      <dgm:t>
        <a:bodyPr/>
        <a:lstStyle/>
        <a:p>
          <a:pPr algn="just"/>
          <a:r>
            <a:rPr lang="es-CO" dirty="0"/>
            <a:t>Lo que somos biológicamente.</a:t>
          </a:r>
        </a:p>
      </dgm:t>
    </dgm:pt>
    <dgm:pt modelId="{D4A72B85-A546-4796-B5AB-692AB8D304C5}" type="parTrans" cxnId="{4FDF8F1F-2F79-45C2-A8EE-01D1637B30CE}">
      <dgm:prSet/>
      <dgm:spPr/>
      <dgm:t>
        <a:bodyPr/>
        <a:lstStyle/>
        <a:p>
          <a:endParaRPr lang="es-CO"/>
        </a:p>
      </dgm:t>
    </dgm:pt>
    <dgm:pt modelId="{C9F4C554-4744-46CF-8065-5D5B7B46C7CB}" type="sibTrans" cxnId="{4FDF8F1F-2F79-45C2-A8EE-01D1637B30CE}">
      <dgm:prSet/>
      <dgm:spPr/>
      <dgm:t>
        <a:bodyPr/>
        <a:lstStyle/>
        <a:p>
          <a:endParaRPr lang="es-CO"/>
        </a:p>
      </dgm:t>
    </dgm:pt>
    <dgm:pt modelId="{A86116D7-4A27-4504-8958-2DFF61F224C8}">
      <dgm:prSet phldrT="[Texto]"/>
      <dgm:spPr/>
      <dgm:t>
        <a:bodyPr/>
        <a:lstStyle/>
        <a:p>
          <a:pPr algn="just"/>
          <a:r>
            <a:rPr lang="es-CO" dirty="0"/>
            <a:t>Lo que se aprende a ser y a hacer.</a:t>
          </a:r>
        </a:p>
      </dgm:t>
    </dgm:pt>
    <dgm:pt modelId="{655C6D18-7C56-4201-A20B-5745CC9B8985}" type="parTrans" cxnId="{46DAFC13-5D4E-445A-A847-C9414730A1A6}">
      <dgm:prSet/>
      <dgm:spPr/>
      <dgm:t>
        <a:bodyPr/>
        <a:lstStyle/>
        <a:p>
          <a:endParaRPr lang="es-CO"/>
        </a:p>
      </dgm:t>
    </dgm:pt>
    <dgm:pt modelId="{D4AC9D72-2DA8-46F8-BE1F-F61CFEB4A22E}" type="sibTrans" cxnId="{46DAFC13-5D4E-445A-A847-C9414730A1A6}">
      <dgm:prSet/>
      <dgm:spPr/>
      <dgm:t>
        <a:bodyPr/>
        <a:lstStyle/>
        <a:p>
          <a:endParaRPr lang="es-CO"/>
        </a:p>
      </dgm:t>
    </dgm:pt>
    <dgm:pt modelId="{559EE9D0-AE05-4C55-90A2-92ED5B4A9DAA}" type="pres">
      <dgm:prSet presAssocID="{F08E2A91-CCC1-43D8-914A-15C41A76064B}" presName="Name0" presStyleCnt="0">
        <dgm:presLayoutVars>
          <dgm:dir/>
          <dgm:animLvl val="lvl"/>
          <dgm:resizeHandles val="exact"/>
        </dgm:presLayoutVars>
      </dgm:prSet>
      <dgm:spPr/>
    </dgm:pt>
    <dgm:pt modelId="{BDBE63E8-41D0-4F1A-901B-72EE9AADE275}" type="pres">
      <dgm:prSet presAssocID="{F581BDD7-50DE-4D91-864C-FAEC259E542C}" presName="composite" presStyleCnt="0"/>
      <dgm:spPr/>
    </dgm:pt>
    <dgm:pt modelId="{E1A537B1-1AC6-4E42-9A60-F53978ABC706}" type="pres">
      <dgm:prSet presAssocID="{F581BDD7-50DE-4D91-864C-FAEC259E542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17E1F76-34A5-4789-8827-E7522030A79C}" type="pres">
      <dgm:prSet presAssocID="{F581BDD7-50DE-4D91-864C-FAEC259E542C}" presName="desTx" presStyleLbl="alignAccFollowNode1" presStyleIdx="0" presStyleCnt="3">
        <dgm:presLayoutVars>
          <dgm:bulletEnabled val="1"/>
        </dgm:presLayoutVars>
      </dgm:prSet>
      <dgm:spPr/>
    </dgm:pt>
    <dgm:pt modelId="{628E53FE-8CE1-4619-B8AF-1B1777F87DEA}" type="pres">
      <dgm:prSet presAssocID="{3F2A4341-9CC1-4218-B0FD-7F3FA5F71FBD}" presName="space" presStyleCnt="0"/>
      <dgm:spPr/>
    </dgm:pt>
    <dgm:pt modelId="{89BB8D09-4BC9-4B41-B365-A99F84FD1A52}" type="pres">
      <dgm:prSet presAssocID="{D4C9C7B6-C487-4D12-A784-9230DEA1DB94}" presName="composite" presStyleCnt="0"/>
      <dgm:spPr/>
    </dgm:pt>
    <dgm:pt modelId="{EEC52D94-CE21-40CC-98C0-141333255E6F}" type="pres">
      <dgm:prSet presAssocID="{D4C9C7B6-C487-4D12-A784-9230DEA1DB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F693B91-7D56-4EBC-89E2-A0F4405C9220}" type="pres">
      <dgm:prSet presAssocID="{D4C9C7B6-C487-4D12-A784-9230DEA1DB94}" presName="desTx" presStyleLbl="alignAccFollowNode1" presStyleIdx="1" presStyleCnt="3">
        <dgm:presLayoutVars>
          <dgm:bulletEnabled val="1"/>
        </dgm:presLayoutVars>
      </dgm:prSet>
      <dgm:spPr/>
    </dgm:pt>
    <dgm:pt modelId="{A31AF0BE-5E0B-4354-9FBE-DAE851D5D80C}" type="pres">
      <dgm:prSet presAssocID="{C1084E09-1674-4EA2-8C58-274325CF2BAF}" presName="space" presStyleCnt="0"/>
      <dgm:spPr/>
    </dgm:pt>
    <dgm:pt modelId="{5E35848D-6178-47AA-8BE2-A43B06EF0F63}" type="pres">
      <dgm:prSet presAssocID="{238433D7-66EF-4743-8C40-3C5699ADAED5}" presName="composite" presStyleCnt="0"/>
      <dgm:spPr/>
    </dgm:pt>
    <dgm:pt modelId="{8C4D7668-C83B-4CE6-9601-05F6ABD20740}" type="pres">
      <dgm:prSet presAssocID="{238433D7-66EF-4743-8C40-3C5699ADAE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728DE67-3BE2-4303-96E1-AD3BCC59EC96}" type="pres">
      <dgm:prSet presAssocID="{238433D7-66EF-4743-8C40-3C5699ADAE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3F1DF00-16A4-44E1-B6D6-E9E04EB2D0DD}" type="presOf" srcId="{43A396DD-8691-4B8B-B2F2-2BB16EF05DE2}" destId="{AF693B91-7D56-4EBC-89E2-A0F4405C9220}" srcOrd="0" destOrd="2" presId="urn:microsoft.com/office/officeart/2005/8/layout/hList1"/>
    <dgm:cxn modelId="{46DAFC13-5D4E-445A-A847-C9414730A1A6}" srcId="{238433D7-66EF-4743-8C40-3C5699ADAED5}" destId="{A86116D7-4A27-4504-8958-2DFF61F224C8}" srcOrd="1" destOrd="0" parTransId="{655C6D18-7C56-4201-A20B-5745CC9B8985}" sibTransId="{D4AC9D72-2DA8-46F8-BE1F-F61CFEB4A22E}"/>
    <dgm:cxn modelId="{202C4B14-8095-44A5-90F7-50863D816536}" srcId="{D4C9C7B6-C487-4D12-A784-9230DEA1DB94}" destId="{59E2C319-0FD6-4C4D-B441-4616F19F357E}" srcOrd="0" destOrd="0" parTransId="{EF05C92D-D631-4A72-AE13-0A464EDC5673}" sibTransId="{168E35E1-8E90-48B7-8110-E6790E4751CA}"/>
    <dgm:cxn modelId="{4FDF8F1F-2F79-45C2-A8EE-01D1637B30CE}" srcId="{D4C9C7B6-C487-4D12-A784-9230DEA1DB94}" destId="{F1B6350C-A40C-42B0-848B-1F20054DAA25}" srcOrd="1" destOrd="0" parTransId="{D4A72B85-A546-4796-B5AB-692AB8D304C5}" sibTransId="{C9F4C554-4744-46CF-8065-5D5B7B46C7CB}"/>
    <dgm:cxn modelId="{BF77092A-7D77-44CB-8998-9D955013DC34}" type="presOf" srcId="{A31BE7C4-DF04-4852-9C83-FF9FA9A0B0DB}" destId="{F728DE67-3BE2-4303-96E1-AD3BCC59EC96}" srcOrd="0" destOrd="0" presId="urn:microsoft.com/office/officeart/2005/8/layout/hList1"/>
    <dgm:cxn modelId="{DE64EE2A-09B2-41AD-89A3-17830EB6DDA1}" type="presOf" srcId="{238433D7-66EF-4743-8C40-3C5699ADAED5}" destId="{8C4D7668-C83B-4CE6-9601-05F6ABD20740}" srcOrd="0" destOrd="0" presId="urn:microsoft.com/office/officeart/2005/8/layout/hList1"/>
    <dgm:cxn modelId="{2969142B-81BE-4334-9C6E-9F6DD6B5134C}" type="presOf" srcId="{D4C9C7B6-C487-4D12-A784-9230DEA1DB94}" destId="{EEC52D94-CE21-40CC-98C0-141333255E6F}" srcOrd="0" destOrd="0" presId="urn:microsoft.com/office/officeart/2005/8/layout/hList1"/>
    <dgm:cxn modelId="{7B93C93D-B698-406C-9B96-7F4EE10E1BB7}" srcId="{F581BDD7-50DE-4D91-864C-FAEC259E542C}" destId="{0CCFBFD4-395A-4F8C-912A-07BB4B350B64}" srcOrd="0" destOrd="0" parTransId="{11BE5382-DC45-4CB4-9E8B-CEAC75C851C5}" sibTransId="{1207166E-B094-4C16-ABE0-5F3005BB3296}"/>
    <dgm:cxn modelId="{587F495B-7AEB-423B-B566-92409CD43205}" type="presOf" srcId="{A86116D7-4A27-4504-8958-2DFF61F224C8}" destId="{F728DE67-3BE2-4303-96E1-AD3BCC59EC96}" srcOrd="0" destOrd="1" presId="urn:microsoft.com/office/officeart/2005/8/layout/hList1"/>
    <dgm:cxn modelId="{39F70E41-9437-40AF-B93E-F561C132CC81}" type="presOf" srcId="{8F8ADDEA-BFBF-4D3A-94AE-EDF854BB54CD}" destId="{F728DE67-3BE2-4303-96E1-AD3BCC59EC96}" srcOrd="0" destOrd="2" presId="urn:microsoft.com/office/officeart/2005/8/layout/hList1"/>
    <dgm:cxn modelId="{0D53C251-7DD6-4DB1-8FC3-57CBF00CB6A4}" srcId="{F08E2A91-CCC1-43D8-914A-15C41A76064B}" destId="{238433D7-66EF-4743-8C40-3C5699ADAED5}" srcOrd="2" destOrd="0" parTransId="{E60D2385-7540-49B0-8AF7-7A318AD7FE90}" sibTransId="{91D22570-F9F0-4E8D-80E4-BCBCC47FBD8D}"/>
    <dgm:cxn modelId="{F6FA5254-467E-4ED9-9DEF-225E753920B6}" srcId="{238433D7-66EF-4743-8C40-3C5699ADAED5}" destId="{8F8ADDEA-BFBF-4D3A-94AE-EDF854BB54CD}" srcOrd="2" destOrd="0" parTransId="{39BC2188-312E-4997-BEAE-0DBC943912FD}" sibTransId="{E9B80064-3486-40C4-9FB1-D0F4FD3B2507}"/>
    <dgm:cxn modelId="{069C65A8-2D65-43F5-929E-AD72C7649AFE}" srcId="{F08E2A91-CCC1-43D8-914A-15C41A76064B}" destId="{D4C9C7B6-C487-4D12-A784-9230DEA1DB94}" srcOrd="1" destOrd="0" parTransId="{6B5999F3-5A39-47DB-8716-7D8E50242AAC}" sibTransId="{C1084E09-1674-4EA2-8C58-274325CF2BAF}"/>
    <dgm:cxn modelId="{69219AAF-77DE-4FC1-8490-7EB3214E73EE}" srcId="{F08E2A91-CCC1-43D8-914A-15C41A76064B}" destId="{F581BDD7-50DE-4D91-864C-FAEC259E542C}" srcOrd="0" destOrd="0" parTransId="{C53EE8B8-0D11-493F-B0E0-982A44D2B0C7}" sibTransId="{3F2A4341-9CC1-4218-B0FD-7F3FA5F71FBD}"/>
    <dgm:cxn modelId="{1FBFF0C1-F877-441F-813E-7A5A24F4A0B3}" type="presOf" srcId="{59E2C319-0FD6-4C4D-B441-4616F19F357E}" destId="{AF693B91-7D56-4EBC-89E2-A0F4405C9220}" srcOrd="0" destOrd="0" presId="urn:microsoft.com/office/officeart/2005/8/layout/hList1"/>
    <dgm:cxn modelId="{327DE3C3-65D5-4CDD-92C9-2A4BEE0FAC71}" srcId="{F581BDD7-50DE-4D91-864C-FAEC259E542C}" destId="{4DF9EDC4-0379-4988-A85F-141E9EB7CC1B}" srcOrd="1" destOrd="0" parTransId="{84014B0D-2CCF-4F2C-9441-38B6A98AF969}" sibTransId="{90FB6DB3-62DC-471D-8270-CB09BA4B0645}"/>
    <dgm:cxn modelId="{7C3EB8C5-888F-4357-B6B1-DA17DD1A507D}" srcId="{D4C9C7B6-C487-4D12-A784-9230DEA1DB94}" destId="{43A396DD-8691-4B8B-B2F2-2BB16EF05DE2}" srcOrd="2" destOrd="0" parTransId="{8A853379-4D2E-420A-B1C0-54BE4700C507}" sibTransId="{A74A32FA-4891-4B9E-BAE3-5F3C1B46B52A}"/>
    <dgm:cxn modelId="{1577F0C8-604B-4FF4-80B5-89648397F8BF}" type="presOf" srcId="{F1B6350C-A40C-42B0-848B-1F20054DAA25}" destId="{AF693B91-7D56-4EBC-89E2-A0F4405C9220}" srcOrd="0" destOrd="1" presId="urn:microsoft.com/office/officeart/2005/8/layout/hList1"/>
    <dgm:cxn modelId="{C5B7A9D3-1561-47C5-B41B-939FFF0BDD2A}" type="presOf" srcId="{4DF9EDC4-0379-4988-A85F-141E9EB7CC1B}" destId="{F17E1F76-34A5-4789-8827-E7522030A79C}" srcOrd="0" destOrd="1" presId="urn:microsoft.com/office/officeart/2005/8/layout/hList1"/>
    <dgm:cxn modelId="{C811B9EB-04E0-48A1-8554-502584D785D4}" type="presOf" srcId="{0CCFBFD4-395A-4F8C-912A-07BB4B350B64}" destId="{F17E1F76-34A5-4789-8827-E7522030A79C}" srcOrd="0" destOrd="0" presId="urn:microsoft.com/office/officeart/2005/8/layout/hList1"/>
    <dgm:cxn modelId="{E5A494EC-8AF4-4B88-9543-248E3322AED1}" type="presOf" srcId="{F08E2A91-CCC1-43D8-914A-15C41A76064B}" destId="{559EE9D0-AE05-4C55-90A2-92ED5B4A9DAA}" srcOrd="0" destOrd="0" presId="urn:microsoft.com/office/officeart/2005/8/layout/hList1"/>
    <dgm:cxn modelId="{E3F8AFEC-3336-4C0A-902E-80836EC14856}" type="presOf" srcId="{F581BDD7-50DE-4D91-864C-FAEC259E542C}" destId="{E1A537B1-1AC6-4E42-9A60-F53978ABC706}" srcOrd="0" destOrd="0" presId="urn:microsoft.com/office/officeart/2005/8/layout/hList1"/>
    <dgm:cxn modelId="{54EF79F2-5C6F-4D72-B9F0-0E143F8E532B}" srcId="{238433D7-66EF-4743-8C40-3C5699ADAED5}" destId="{A31BE7C4-DF04-4852-9C83-FF9FA9A0B0DB}" srcOrd="0" destOrd="0" parTransId="{C08DE58F-8B52-4C3E-AF6E-526991D51B28}" sibTransId="{E6FF9527-F7C8-49FD-96D5-85D2C438B997}"/>
    <dgm:cxn modelId="{8B588035-1A59-4D09-BB06-A2E494C0EAF7}" type="presParOf" srcId="{559EE9D0-AE05-4C55-90A2-92ED5B4A9DAA}" destId="{BDBE63E8-41D0-4F1A-901B-72EE9AADE275}" srcOrd="0" destOrd="0" presId="urn:microsoft.com/office/officeart/2005/8/layout/hList1"/>
    <dgm:cxn modelId="{1EA2FED5-F573-4622-A5DA-67423D2BC7E8}" type="presParOf" srcId="{BDBE63E8-41D0-4F1A-901B-72EE9AADE275}" destId="{E1A537B1-1AC6-4E42-9A60-F53978ABC706}" srcOrd="0" destOrd="0" presId="urn:microsoft.com/office/officeart/2005/8/layout/hList1"/>
    <dgm:cxn modelId="{B066E945-D787-40EC-B799-5715206DD1F4}" type="presParOf" srcId="{BDBE63E8-41D0-4F1A-901B-72EE9AADE275}" destId="{F17E1F76-34A5-4789-8827-E7522030A79C}" srcOrd="1" destOrd="0" presId="urn:microsoft.com/office/officeart/2005/8/layout/hList1"/>
    <dgm:cxn modelId="{C6826972-2024-4B92-9083-3D5C20000FAC}" type="presParOf" srcId="{559EE9D0-AE05-4C55-90A2-92ED5B4A9DAA}" destId="{628E53FE-8CE1-4619-B8AF-1B1777F87DEA}" srcOrd="1" destOrd="0" presId="urn:microsoft.com/office/officeart/2005/8/layout/hList1"/>
    <dgm:cxn modelId="{C3311441-1649-403F-AC66-8406FB14AA6D}" type="presParOf" srcId="{559EE9D0-AE05-4C55-90A2-92ED5B4A9DAA}" destId="{89BB8D09-4BC9-4B41-B365-A99F84FD1A52}" srcOrd="2" destOrd="0" presId="urn:microsoft.com/office/officeart/2005/8/layout/hList1"/>
    <dgm:cxn modelId="{7C86BEAE-252B-4FD4-AC2C-513F8FC471EE}" type="presParOf" srcId="{89BB8D09-4BC9-4B41-B365-A99F84FD1A52}" destId="{EEC52D94-CE21-40CC-98C0-141333255E6F}" srcOrd="0" destOrd="0" presId="urn:microsoft.com/office/officeart/2005/8/layout/hList1"/>
    <dgm:cxn modelId="{99D6F888-7ACF-406B-9428-2F7B9134735B}" type="presParOf" srcId="{89BB8D09-4BC9-4B41-B365-A99F84FD1A52}" destId="{AF693B91-7D56-4EBC-89E2-A0F4405C9220}" srcOrd="1" destOrd="0" presId="urn:microsoft.com/office/officeart/2005/8/layout/hList1"/>
    <dgm:cxn modelId="{AA47695E-8700-4CCF-BF45-6C0DBD44DAEA}" type="presParOf" srcId="{559EE9D0-AE05-4C55-90A2-92ED5B4A9DAA}" destId="{A31AF0BE-5E0B-4354-9FBE-DAE851D5D80C}" srcOrd="3" destOrd="0" presId="urn:microsoft.com/office/officeart/2005/8/layout/hList1"/>
    <dgm:cxn modelId="{898CCDE3-2040-4C1B-B86A-F41DA360DC39}" type="presParOf" srcId="{559EE9D0-AE05-4C55-90A2-92ED5B4A9DAA}" destId="{5E35848D-6178-47AA-8BE2-A43B06EF0F63}" srcOrd="4" destOrd="0" presId="urn:microsoft.com/office/officeart/2005/8/layout/hList1"/>
    <dgm:cxn modelId="{5AA479AF-79CD-4138-90E3-8739B9D96A54}" type="presParOf" srcId="{5E35848D-6178-47AA-8BE2-A43B06EF0F63}" destId="{8C4D7668-C83B-4CE6-9601-05F6ABD20740}" srcOrd="0" destOrd="0" presId="urn:microsoft.com/office/officeart/2005/8/layout/hList1"/>
    <dgm:cxn modelId="{156905DA-7848-4783-86C8-EA05F657141D}" type="presParOf" srcId="{5E35848D-6178-47AA-8BE2-A43B06EF0F63}" destId="{F728DE67-3BE2-4303-96E1-AD3BCC59EC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537B1-1AC6-4E42-9A60-F53978ABC706}">
      <dsp:nvSpPr>
        <dsp:cNvPr id="0" name=""/>
        <dsp:cNvSpPr/>
      </dsp:nvSpPr>
      <dsp:spPr>
        <a:xfrm>
          <a:off x="3349" y="268626"/>
          <a:ext cx="3265561" cy="594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Sexualidad</a:t>
          </a:r>
        </a:p>
      </dsp:txBody>
      <dsp:txXfrm>
        <a:off x="3349" y="268626"/>
        <a:ext cx="3265561" cy="594639"/>
      </dsp:txXfrm>
    </dsp:sp>
    <dsp:sp modelId="{F17E1F76-34A5-4789-8827-E7522030A79C}">
      <dsp:nvSpPr>
        <dsp:cNvPr id="0" name=""/>
        <dsp:cNvSpPr/>
      </dsp:nvSpPr>
      <dsp:spPr>
        <a:xfrm>
          <a:off x="3349" y="863266"/>
          <a:ext cx="3265561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Es una dimensión de nuestra identidad que es transversal a toda nuestra existencia como seres humanos y que es fundamental en nuestro desarrollo y bienestar integral.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La sexualidad abarca cómo nos sentimos, nos identificamos y nos relacionamos en función de nuestro sexo, género y orientación sexual. (Vargas Trujillo, 2012)</a:t>
          </a:r>
        </a:p>
      </dsp:txBody>
      <dsp:txXfrm>
        <a:off x="3349" y="863266"/>
        <a:ext cx="3265561" cy="3546539"/>
      </dsp:txXfrm>
    </dsp:sp>
    <dsp:sp modelId="{EEC52D94-CE21-40CC-98C0-141333255E6F}">
      <dsp:nvSpPr>
        <dsp:cNvPr id="0" name=""/>
        <dsp:cNvSpPr/>
      </dsp:nvSpPr>
      <dsp:spPr>
        <a:xfrm>
          <a:off x="3726088" y="268626"/>
          <a:ext cx="3265561" cy="594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Sexo</a:t>
          </a:r>
        </a:p>
      </dsp:txBody>
      <dsp:txXfrm>
        <a:off x="3726088" y="268626"/>
        <a:ext cx="3265561" cy="594639"/>
      </dsp:txXfrm>
    </dsp:sp>
    <dsp:sp modelId="{AF693B91-7D56-4EBC-89E2-A0F4405C9220}">
      <dsp:nvSpPr>
        <dsp:cNvPr id="0" name=""/>
        <dsp:cNvSpPr/>
      </dsp:nvSpPr>
      <dsp:spPr>
        <a:xfrm>
          <a:off x="3726088" y="863266"/>
          <a:ext cx="3265561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Conjunto de características genéticas, anatómicas, fisiológicas, </a:t>
          </a:r>
          <a:r>
            <a:rPr lang="es-CO" sz="1900" kern="1200" dirty="0"/>
            <a:t>hormonales que permiten categorizar a las personas en hombres, mujeres o intersexuales. (Vargas Trujillo, 2012).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Lo que somos biológicamente.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Hombre, Mujer, Intersexual</a:t>
          </a:r>
        </a:p>
      </dsp:txBody>
      <dsp:txXfrm>
        <a:off x="3726088" y="863266"/>
        <a:ext cx="3265561" cy="3546539"/>
      </dsp:txXfrm>
    </dsp:sp>
    <dsp:sp modelId="{8C4D7668-C83B-4CE6-9601-05F6ABD20740}">
      <dsp:nvSpPr>
        <dsp:cNvPr id="0" name=""/>
        <dsp:cNvSpPr/>
      </dsp:nvSpPr>
      <dsp:spPr>
        <a:xfrm>
          <a:off x="7448828" y="268626"/>
          <a:ext cx="3265561" cy="594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Genero</a:t>
          </a:r>
        </a:p>
      </dsp:txBody>
      <dsp:txXfrm>
        <a:off x="7448828" y="268626"/>
        <a:ext cx="3265561" cy="594639"/>
      </dsp:txXfrm>
    </dsp:sp>
    <dsp:sp modelId="{F728DE67-3BE2-4303-96E1-AD3BCC59EC96}">
      <dsp:nvSpPr>
        <dsp:cNvPr id="0" name=""/>
        <dsp:cNvSpPr/>
      </dsp:nvSpPr>
      <dsp:spPr>
        <a:xfrm>
          <a:off x="7448828" y="863266"/>
          <a:ext cx="3265561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Las normas, actitudes, valores, expectativas y roles que la cultura asigna a las personas por ser hombres o mujeres. (Vargas Trujillo, 2007).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Lo que se aprende a ser y a hacer.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Femenino, Masculino y Andrógino</a:t>
          </a:r>
        </a:p>
      </dsp:txBody>
      <dsp:txXfrm>
        <a:off x="7448828" y="863266"/>
        <a:ext cx="3265561" cy="354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B503-5002-417E-994B-09851E617352}" type="datetimeFigureOut">
              <a:rPr lang="es-CO" smtClean="0"/>
              <a:t>20/07/2019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E51D-FB27-4AE8-BF60-937F2965D22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827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9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538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890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7171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773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096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789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404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006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288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5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85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276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1809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1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59" r:id="rId13"/>
    <p:sldLayoutId id="2147484260" r:id="rId14"/>
    <p:sldLayoutId id="2147484261" r:id="rId15"/>
    <p:sldLayoutId id="2147484262" r:id="rId16"/>
    <p:sldLayoutId id="214748426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A436E9-B846-4E79-A618-3FC6D08A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D54C7F-D0DF-4D29-88C8-6921D441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2597757"/>
            <a:ext cx="4996070" cy="33323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420D282-3996-4FD3-897A-434B7C9EF31B}"/>
              </a:ext>
            </a:extLst>
          </p:cNvPr>
          <p:cNvSpPr/>
          <p:nvPr/>
        </p:nvSpPr>
        <p:spPr>
          <a:xfrm>
            <a:off x="2149017" y="720478"/>
            <a:ext cx="7893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Voces Y Silencios Frente A Las Violencias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04A5D9-51BE-429D-B8DB-16737ED24D06}"/>
              </a:ext>
            </a:extLst>
          </p:cNvPr>
          <p:cNvSpPr/>
          <p:nvPr/>
        </p:nvSpPr>
        <p:spPr>
          <a:xfrm>
            <a:off x="6215268" y="2678877"/>
            <a:ext cx="471561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Cuando no se forma en sexualidad se corre un alto riesgo de ser victima de abusos y maltratos</a:t>
            </a:r>
          </a:p>
        </p:txBody>
      </p:sp>
    </p:spTree>
    <p:extLst>
      <p:ext uri="{BB962C8B-B14F-4D97-AF65-F5344CB8AC3E}">
        <p14:creationId xmlns:p14="http://schemas.microsoft.com/office/powerpoint/2010/main" val="332402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7373A9B-A973-44DA-8258-2AB212F3C219}"/>
              </a:ext>
            </a:extLst>
          </p:cNvPr>
          <p:cNvSpPr/>
          <p:nvPr/>
        </p:nvSpPr>
        <p:spPr>
          <a:xfrm>
            <a:off x="1382470" y="568691"/>
            <a:ext cx="94270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Algunas Pautas Para Orientar en Familia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7864E7-B51D-4D9F-B55C-88D0ED3E6C36}"/>
              </a:ext>
            </a:extLst>
          </p:cNvPr>
          <p:cNvSpPr txBox="1"/>
          <p:nvPr/>
        </p:nvSpPr>
        <p:spPr>
          <a:xfrm>
            <a:off x="1267704" y="2429035"/>
            <a:ext cx="965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2400" dirty="0"/>
              <a:t>Construir una buena relación de comunicación, donde prime la confianza y el respeto.</a:t>
            </a:r>
          </a:p>
          <a:p>
            <a:pPr marL="342900" indent="-342900" algn="just">
              <a:buAutoNum type="arabicPeriod"/>
            </a:pPr>
            <a:r>
              <a:rPr lang="es-CO" sz="2400" dirty="0"/>
              <a:t>Respetar las situaciones propias de vida y reconocer sus experiencias como algo significativo.</a:t>
            </a:r>
          </a:p>
          <a:p>
            <a:pPr marL="342900" indent="-342900" algn="just">
              <a:buAutoNum type="arabicPeriod"/>
            </a:pPr>
            <a:r>
              <a:rPr lang="es-CO" sz="2400" dirty="0"/>
              <a:t>Reconocer sentimientos y emociones a través del dialogo y la observación.</a:t>
            </a:r>
          </a:p>
          <a:p>
            <a:pPr marL="342900" indent="-342900" algn="just">
              <a:buAutoNum type="arabicPeriod"/>
            </a:pPr>
            <a:r>
              <a:rPr lang="es-CO" sz="2400" dirty="0"/>
              <a:t>Brindar la información exacta, procurar no tener miedo de hablar de estos temas.</a:t>
            </a:r>
          </a:p>
          <a:p>
            <a:pPr marL="342900" indent="-342900" algn="just">
              <a:buAutoNum type="arabicPeriod"/>
            </a:pPr>
            <a:r>
              <a:rPr lang="es-CO" sz="2400" dirty="0"/>
              <a:t>Si se evidencian riesgos claros o se tienen sospechas de algo que no se sabe como manejarlo, buscar ayuda profesional.</a:t>
            </a:r>
          </a:p>
        </p:txBody>
      </p:sp>
    </p:spTree>
    <p:extLst>
      <p:ext uri="{BB962C8B-B14F-4D97-AF65-F5344CB8AC3E}">
        <p14:creationId xmlns:p14="http://schemas.microsoft.com/office/powerpoint/2010/main" val="416031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7373A9B-A973-44DA-8258-2AB212F3C219}"/>
              </a:ext>
            </a:extLst>
          </p:cNvPr>
          <p:cNvSpPr/>
          <p:nvPr/>
        </p:nvSpPr>
        <p:spPr>
          <a:xfrm>
            <a:off x="1382470" y="2321004"/>
            <a:ext cx="942706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23736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89330EA1-8FB6-40C6-9BC0-CB4CA8EB3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3" y="1293237"/>
            <a:ext cx="7395153" cy="49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81D0413-3D4B-47DA-BC06-E676801583BC}"/>
              </a:ext>
            </a:extLst>
          </p:cNvPr>
          <p:cNvSpPr/>
          <p:nvPr/>
        </p:nvSpPr>
        <p:spPr>
          <a:xfrm>
            <a:off x="1386121" y="515681"/>
            <a:ext cx="941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PACTEMOS COMPROMISOS</a:t>
            </a:r>
          </a:p>
        </p:txBody>
      </p:sp>
    </p:spTree>
    <p:extLst>
      <p:ext uri="{BB962C8B-B14F-4D97-AF65-F5344CB8AC3E}">
        <p14:creationId xmlns:p14="http://schemas.microsoft.com/office/powerpoint/2010/main" val="112605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9118EB3-346B-4C56-AE2D-506966E239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350" y="2597516"/>
            <a:ext cx="5192189" cy="3617224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7F8F241-41E0-4FA6-92F4-911B5235FD29}"/>
              </a:ext>
            </a:extLst>
          </p:cNvPr>
          <p:cNvSpPr/>
          <p:nvPr/>
        </p:nvSpPr>
        <p:spPr>
          <a:xfrm>
            <a:off x="1541576" y="2993839"/>
            <a:ext cx="39405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Preguntas</a:t>
            </a: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Dudas</a:t>
            </a:r>
          </a:p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61177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657994"/>
            <a:ext cx="9601196" cy="661138"/>
          </a:xfrm>
        </p:spPr>
        <p:txBody>
          <a:bodyPr>
            <a:normAutofit fontScale="90000"/>
          </a:bodyPr>
          <a:lstStyle/>
          <a:p>
            <a:r>
              <a:rPr lang="es-CO" dirty="0"/>
              <a:t>REFERENCIAS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845365" y="2578873"/>
            <a:ext cx="8501270" cy="3106310"/>
          </a:xfrm>
        </p:spPr>
        <p:txBody>
          <a:bodyPr>
            <a:normAutofit/>
          </a:bodyPr>
          <a:lstStyle/>
          <a:p>
            <a:pPr algn="just"/>
            <a:r>
              <a:rPr lang="es-CO" sz="1800" dirty="0"/>
              <a:t>Instituto Colombiano de Bienestar Familiar “ICBF” (2018) – Modulo 3 Estrategia Construyendo Juntos Entornos Protectores - Derechos Sexuales Y Reproductivos Y Prevención Del Embarazo En La Adolescencia</a:t>
            </a:r>
          </a:p>
          <a:p>
            <a:pPr algn="just"/>
            <a:r>
              <a:rPr lang="es-CO" sz="1800" dirty="0"/>
              <a:t>Instituto Proinapsa (2015) - ¿Lo Hacemos?, Una Propuesta de Educación Para la Sexualidad. </a:t>
            </a:r>
          </a:p>
          <a:p>
            <a:pPr algn="just"/>
            <a:r>
              <a:rPr lang="es-CO" sz="1800" dirty="0"/>
              <a:t>Solidaridad Don Bosco (2012) - Equidad De Género Anexo III. Recursos Para Educar En La Equidad De Género En Las AA.Jj. 20 - 30 Años</a:t>
            </a:r>
          </a:p>
          <a:p>
            <a:pPr algn="just"/>
            <a:r>
              <a:rPr lang="es-CO" sz="1800" dirty="0"/>
              <a:t>Ministerio de Educación Nacional – Estrategia Comunicativa - Por una Sexualidad Con Sentido</a:t>
            </a:r>
          </a:p>
          <a:p>
            <a:pPr algn="just"/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65081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88742C4-705F-4D34-BB51-16DD9ED0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3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E0EA25-48EF-4F17-9A08-4D8E9A33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9" y="193948"/>
            <a:ext cx="1510746" cy="2014328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5C659A-9BA8-4527-8E9E-51BD8075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125" y="2515352"/>
            <a:ext cx="3740691" cy="36604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dirty="0"/>
              <a:t>Oración.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Himno de la Familia.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Dinámica Rompehielos.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Taller.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Escuela de Familia.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Video Reflexivo.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Compromisos.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50CB6A-79CE-4F49-B4DA-81DF2BC0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61" y="2708128"/>
            <a:ext cx="3274916" cy="327491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110BA7E-1D2C-4537-BF6A-DC1D7BD71901}"/>
              </a:ext>
            </a:extLst>
          </p:cNvPr>
          <p:cNvSpPr/>
          <p:nvPr/>
        </p:nvSpPr>
        <p:spPr>
          <a:xfrm>
            <a:off x="3555979" y="1085526"/>
            <a:ext cx="5080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8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7608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79CF72-2D33-497D-951D-CE2BD3B1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428" y="3806019"/>
            <a:ext cx="1801969" cy="2402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CAFA9A-A375-4FF9-86DD-1DCC0003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45" y="1316983"/>
            <a:ext cx="3015875" cy="225813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A5E2B74-8CAD-4624-8857-E4EC591ADF01}"/>
              </a:ext>
            </a:extLst>
          </p:cNvPr>
          <p:cNvSpPr/>
          <p:nvPr/>
        </p:nvSpPr>
        <p:spPr>
          <a:xfrm>
            <a:off x="5009320" y="1820794"/>
            <a:ext cx="48649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DESENREDANDO LA EDUCACIÓN SEXUAL EN FAMILIA</a:t>
            </a:r>
          </a:p>
        </p:txBody>
      </p:sp>
    </p:spTree>
    <p:extLst>
      <p:ext uri="{BB962C8B-B14F-4D97-AF65-F5344CB8AC3E}">
        <p14:creationId xmlns:p14="http://schemas.microsoft.com/office/powerpoint/2010/main" val="398747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519F2A3-9201-4684-B610-DCC58FDC7970}"/>
              </a:ext>
            </a:extLst>
          </p:cNvPr>
          <p:cNvSpPr/>
          <p:nvPr/>
        </p:nvSpPr>
        <p:spPr>
          <a:xfrm>
            <a:off x="3256921" y="873491"/>
            <a:ext cx="567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“De Otra Galaxia”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760044-6E14-42D4-8AC5-84471BE6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11" y="1782418"/>
            <a:ext cx="3896219" cy="43897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82625D-E92C-4D79-9342-B30E1B6E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950" y="2417191"/>
            <a:ext cx="2538617" cy="23626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090A61-5B45-4F94-80F0-047A459C1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5078" y="2417191"/>
            <a:ext cx="2538617" cy="2362673"/>
          </a:xfrm>
          <a:prstGeom prst="rect">
            <a:avLst/>
          </a:prstGeom>
        </p:spPr>
      </p:pic>
      <p:sp>
        <p:nvSpPr>
          <p:cNvPr id="12" name="Distinto de 11">
            <a:extLst>
              <a:ext uri="{FF2B5EF4-FFF2-40B4-BE49-F238E27FC236}">
                <a16:creationId xmlns:a16="http://schemas.microsoft.com/office/drawing/2014/main" id="{825B7407-232A-43EE-B24D-BDFFACA2B287}"/>
              </a:ext>
            </a:extLst>
          </p:cNvPr>
          <p:cNvSpPr/>
          <p:nvPr/>
        </p:nvSpPr>
        <p:spPr>
          <a:xfrm>
            <a:off x="7464086" y="3155142"/>
            <a:ext cx="1683026" cy="886770"/>
          </a:xfrm>
          <a:prstGeom prst="mathNotEqua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5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28FC3E9-C45C-4850-A269-C651CD83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35" y="2410166"/>
            <a:ext cx="3753565" cy="30295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EDD140A-444B-42AE-8E68-4D43128A062C}"/>
              </a:ext>
            </a:extLst>
          </p:cNvPr>
          <p:cNvSpPr/>
          <p:nvPr/>
        </p:nvSpPr>
        <p:spPr>
          <a:xfrm>
            <a:off x="2289352" y="771111"/>
            <a:ext cx="7613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Enredos en la Sexualidad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3B37E3-ED14-403B-BD96-FE7A61242100}"/>
              </a:ext>
            </a:extLst>
          </p:cNvPr>
          <p:cNvSpPr txBox="1"/>
          <p:nvPr/>
        </p:nvSpPr>
        <p:spPr>
          <a:xfrm>
            <a:off x="5133141" y="1938857"/>
            <a:ext cx="58669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2000" dirty="0"/>
              <a:t>DE PRINCIPIO A FIN: La sexualidad no es solo de los adolescentes, esta presente durante toda la vida.</a:t>
            </a:r>
          </a:p>
          <a:p>
            <a:pPr marL="342900" indent="-342900" algn="just">
              <a:buAutoNum type="arabicPeriod"/>
            </a:pPr>
            <a:endParaRPr lang="es-CO" sz="2000" dirty="0"/>
          </a:p>
          <a:p>
            <a:pPr marL="342900" indent="-342900" algn="just">
              <a:buAutoNum type="arabicPeriod"/>
            </a:pPr>
            <a:r>
              <a:rPr lang="es-CO" sz="2000" dirty="0"/>
              <a:t>SIN PRENDAS: No solo trata de cuerpos, genitalidad y desnudez, tiene que ver con el lenguaje, los oficios, los derechos humanos, las decisiones, la ropa, los sentimientos y muchas otras esferas de una persona.</a:t>
            </a:r>
          </a:p>
          <a:p>
            <a:pPr marL="342900" indent="-342900" algn="just">
              <a:buAutoNum type="arabicPeriod"/>
            </a:pPr>
            <a:endParaRPr lang="es-CO" sz="2000" dirty="0"/>
          </a:p>
          <a:p>
            <a:pPr marL="342900" indent="-342900" algn="just">
              <a:buAutoNum type="arabicPeriod"/>
            </a:pPr>
            <a:r>
              <a:rPr lang="es-CO" sz="2000" dirty="0"/>
              <a:t>DE UNOS Y NO DE OTROS: No es solo cosa de hombres, debe primar la equidad donde hombres y mujeres conozcan, aprendan y vivan su sexualidad sin opresiones.</a:t>
            </a:r>
          </a:p>
        </p:txBody>
      </p:sp>
    </p:spTree>
    <p:extLst>
      <p:ext uri="{BB962C8B-B14F-4D97-AF65-F5344CB8AC3E}">
        <p14:creationId xmlns:p14="http://schemas.microsoft.com/office/powerpoint/2010/main" val="68992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EEFC7EE-3AEF-4558-A3BC-88272EA869A0}"/>
              </a:ext>
            </a:extLst>
          </p:cNvPr>
          <p:cNvSpPr/>
          <p:nvPr/>
        </p:nvSpPr>
        <p:spPr>
          <a:xfrm>
            <a:off x="2289352" y="771111"/>
            <a:ext cx="7613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Enredos en la Sexualidad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17023C-CE5F-4055-9BED-816EA41F2558}"/>
              </a:ext>
            </a:extLst>
          </p:cNvPr>
          <p:cNvSpPr txBox="1"/>
          <p:nvPr/>
        </p:nvSpPr>
        <p:spPr>
          <a:xfrm>
            <a:off x="967408" y="1859343"/>
            <a:ext cx="61092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s-CO" sz="2000" dirty="0"/>
              <a:t>ENTRE DIFERENTES Y NO ENTRE IGUALES: No es discriminar las diferentes formas de pensar y sentir, es aceptar la diversidad y formar en el respeto y la tolerancia.</a:t>
            </a:r>
          </a:p>
          <a:p>
            <a:pPr marL="457200" indent="-457200" algn="just">
              <a:buFont typeface="+mj-lt"/>
              <a:buAutoNum type="arabicPeriod" startAt="4"/>
            </a:pPr>
            <a:endParaRPr lang="es-CO" sz="2000" dirty="0"/>
          </a:p>
          <a:p>
            <a:pPr marL="457200" indent="-457200" algn="just">
              <a:buFont typeface="+mj-lt"/>
              <a:buAutoNum type="arabicPeriod" startAt="4"/>
            </a:pPr>
            <a:r>
              <a:rPr lang="es-CO" sz="2000" dirty="0"/>
              <a:t>¿UN MAL NECESARIO?: No es solo un medio de procreación humana, es un aspecto integral de sentimientos, emociones, placer y responsabilidad.</a:t>
            </a:r>
          </a:p>
          <a:p>
            <a:pPr marL="457200" indent="-457200" algn="just">
              <a:buFont typeface="+mj-lt"/>
              <a:buAutoNum type="arabicPeriod" startAt="4"/>
            </a:pPr>
            <a:endParaRPr lang="es-CO" sz="2000" dirty="0"/>
          </a:p>
          <a:p>
            <a:pPr marL="457200" indent="-457200" algn="just">
              <a:buFont typeface="+mj-lt"/>
              <a:buAutoNum type="arabicPeriod" startAt="4"/>
            </a:pPr>
            <a:r>
              <a:rPr lang="es-CO" sz="2000" dirty="0"/>
              <a:t>EL ENREDO DE EDUCAR PARA LA SEXUALIDAD: Tres aspectos importantes: ¿Quién Educa? ¿Como Educa? y ¿Para que se educa en Sexualidad?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85EF31-DF87-42EF-B45A-9B3E4E39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89" y="1859343"/>
            <a:ext cx="3437520" cy="40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95DAFD6-1DFB-427E-9A33-1EC88BB58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537999"/>
              </p:ext>
            </p:extLst>
          </p:nvPr>
        </p:nvGraphicFramePr>
        <p:xfrm>
          <a:off x="679131" y="1459627"/>
          <a:ext cx="10717739" cy="467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2ACF3132-E023-4147-BE32-AA953B0B1787}"/>
              </a:ext>
            </a:extLst>
          </p:cNvPr>
          <p:cNvSpPr/>
          <p:nvPr/>
        </p:nvSpPr>
        <p:spPr>
          <a:xfrm>
            <a:off x="679131" y="536297"/>
            <a:ext cx="1083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Hay que diferenciar estos conceptos</a:t>
            </a:r>
          </a:p>
        </p:txBody>
      </p:sp>
    </p:spTree>
    <p:extLst>
      <p:ext uri="{BB962C8B-B14F-4D97-AF65-F5344CB8AC3E}">
        <p14:creationId xmlns:p14="http://schemas.microsoft.com/office/powerpoint/2010/main" val="31201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4A3A72-00AD-426E-AC45-A8E13A40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87" y="3307929"/>
            <a:ext cx="3323938" cy="26278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1122B3-D5D3-49A9-9C72-40A42D0A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7" y="2822411"/>
            <a:ext cx="4770783" cy="3051624"/>
          </a:xfrm>
          <a:prstGeom prst="rect">
            <a:avLst/>
          </a:prstGeom>
        </p:spPr>
      </p:pic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835E8435-BE79-43D5-8408-E606E30AD173}"/>
              </a:ext>
            </a:extLst>
          </p:cNvPr>
          <p:cNvSpPr/>
          <p:nvPr/>
        </p:nvSpPr>
        <p:spPr>
          <a:xfrm>
            <a:off x="1532390" y="3429000"/>
            <a:ext cx="2381131" cy="2585324"/>
          </a:xfrm>
          <a:prstGeom prst="mathMultiply">
            <a:avLst>
              <a:gd name="adj1" fmla="val 441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87362ED-52B2-4B39-8462-CD3F1CA58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622" y="3721798"/>
            <a:ext cx="1670471" cy="114193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21DAF9E-CB77-4A76-8B49-8A0CFDB8D4A9}"/>
              </a:ext>
            </a:extLst>
          </p:cNvPr>
          <p:cNvSpPr/>
          <p:nvPr/>
        </p:nvSpPr>
        <p:spPr>
          <a:xfrm>
            <a:off x="1325217" y="646245"/>
            <a:ext cx="95986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clave esta en formar en la toma de decisiones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autónomas, libres y responsables.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35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B58F7A2-C9F5-423F-928D-816ACD6A4FCB}"/>
              </a:ext>
            </a:extLst>
          </p:cNvPr>
          <p:cNvSpPr/>
          <p:nvPr/>
        </p:nvSpPr>
        <p:spPr>
          <a:xfrm>
            <a:off x="2047199" y="606272"/>
            <a:ext cx="8097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Tres Aspectos Importantes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1D047AB-07FD-4144-ACEF-AB3263298932}"/>
              </a:ext>
            </a:extLst>
          </p:cNvPr>
          <p:cNvGrpSpPr/>
          <p:nvPr/>
        </p:nvGrpSpPr>
        <p:grpSpPr>
          <a:xfrm>
            <a:off x="771469" y="2032163"/>
            <a:ext cx="10374446" cy="4054738"/>
            <a:chOff x="771469" y="2032163"/>
            <a:chExt cx="10374446" cy="3317216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509728BB-1F97-4C1B-B591-A308699E1999}"/>
                </a:ext>
              </a:extLst>
            </p:cNvPr>
            <p:cNvSpPr/>
            <p:nvPr/>
          </p:nvSpPr>
          <p:spPr>
            <a:xfrm>
              <a:off x="771469" y="2032163"/>
              <a:ext cx="3107565" cy="2319732"/>
            </a:xfrm>
            <a:custGeom>
              <a:avLst/>
              <a:gdLst>
                <a:gd name="connsiteX0" fmla="*/ 185579 w 3107565"/>
                <a:gd name="connsiteY0" fmla="*/ 0 h 2319732"/>
                <a:gd name="connsiteX1" fmla="*/ 2921986 w 3107565"/>
                <a:gd name="connsiteY1" fmla="*/ 0 h 2319732"/>
                <a:gd name="connsiteX2" fmla="*/ 3107565 w 3107565"/>
                <a:gd name="connsiteY2" fmla="*/ 185579 h 2319732"/>
                <a:gd name="connsiteX3" fmla="*/ 3107565 w 3107565"/>
                <a:gd name="connsiteY3" fmla="*/ 2319732 h 2319732"/>
                <a:gd name="connsiteX4" fmla="*/ 3107565 w 3107565"/>
                <a:gd name="connsiteY4" fmla="*/ 2319732 h 2319732"/>
                <a:gd name="connsiteX5" fmla="*/ 0 w 3107565"/>
                <a:gd name="connsiteY5" fmla="*/ 2319732 h 2319732"/>
                <a:gd name="connsiteX6" fmla="*/ 0 w 3107565"/>
                <a:gd name="connsiteY6" fmla="*/ 2319732 h 2319732"/>
                <a:gd name="connsiteX7" fmla="*/ 0 w 3107565"/>
                <a:gd name="connsiteY7" fmla="*/ 185579 h 2319732"/>
                <a:gd name="connsiteX8" fmla="*/ 185579 w 3107565"/>
                <a:gd name="connsiteY8" fmla="*/ 0 h 231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7565" h="2319732">
                  <a:moveTo>
                    <a:pt x="185579" y="0"/>
                  </a:moveTo>
                  <a:lnTo>
                    <a:pt x="2921986" y="0"/>
                  </a:lnTo>
                  <a:cubicBezTo>
                    <a:pt x="3024478" y="0"/>
                    <a:pt x="3107565" y="83087"/>
                    <a:pt x="3107565" y="185579"/>
                  </a:cubicBezTo>
                  <a:lnTo>
                    <a:pt x="3107565" y="2319732"/>
                  </a:lnTo>
                  <a:lnTo>
                    <a:pt x="3107565" y="2319732"/>
                  </a:lnTo>
                  <a:lnTo>
                    <a:pt x="0" y="2319732"/>
                  </a:lnTo>
                  <a:lnTo>
                    <a:pt x="0" y="2319732"/>
                  </a:lnTo>
                  <a:lnTo>
                    <a:pt x="0" y="185579"/>
                  </a:lnTo>
                  <a:cubicBezTo>
                    <a:pt x="0" y="83087"/>
                    <a:pt x="83087" y="0"/>
                    <a:pt x="18557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944" tIns="119124" rIns="75944" bIns="21590" numCol="1" spcCol="1270" anchor="t" anchorCtr="0">
              <a:noAutofit/>
            </a:bodyPr>
            <a:lstStyle/>
            <a:p>
              <a:pPr marL="171450" lvl="1" indent="-17145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sz="2000" kern="1200" dirty="0"/>
                <a:t>Conocerse a sí mismos, reconociendo su cuerpo, sus emociones, sus deseos, sus cualidades y sus limitaciones.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A6172A9-E8E1-42E7-B0BF-DC6E7D28920C}"/>
                </a:ext>
              </a:extLst>
            </p:cNvPr>
            <p:cNvSpPr/>
            <p:nvPr/>
          </p:nvSpPr>
          <p:spPr>
            <a:xfrm>
              <a:off x="771469" y="4351895"/>
              <a:ext cx="3107565" cy="997484"/>
            </a:xfrm>
            <a:custGeom>
              <a:avLst/>
              <a:gdLst>
                <a:gd name="connsiteX0" fmla="*/ 0 w 3107565"/>
                <a:gd name="connsiteY0" fmla="*/ 0 h 997484"/>
                <a:gd name="connsiteX1" fmla="*/ 3107565 w 3107565"/>
                <a:gd name="connsiteY1" fmla="*/ 0 h 997484"/>
                <a:gd name="connsiteX2" fmla="*/ 3107565 w 3107565"/>
                <a:gd name="connsiteY2" fmla="*/ 997484 h 997484"/>
                <a:gd name="connsiteX3" fmla="*/ 0 w 3107565"/>
                <a:gd name="connsiteY3" fmla="*/ 997484 h 997484"/>
                <a:gd name="connsiteX4" fmla="*/ 0 w 3107565"/>
                <a:gd name="connsiteY4" fmla="*/ 0 h 99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565" h="997484">
                  <a:moveTo>
                    <a:pt x="0" y="0"/>
                  </a:moveTo>
                  <a:lnTo>
                    <a:pt x="3107565" y="0"/>
                  </a:lnTo>
                  <a:lnTo>
                    <a:pt x="3107565" y="997484"/>
                  </a:lnTo>
                  <a:lnTo>
                    <a:pt x="0" y="9974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0" rIns="954699" bIns="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800" kern="1200" dirty="0"/>
                <a:t>Auto - conocimiento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8C4E78C4-B0ED-4D04-8014-6B7D35CF7E34}"/>
                </a:ext>
              </a:extLst>
            </p:cNvPr>
            <p:cNvSpPr/>
            <p:nvPr/>
          </p:nvSpPr>
          <p:spPr>
            <a:xfrm>
              <a:off x="4404910" y="2032163"/>
              <a:ext cx="3107565" cy="2319732"/>
            </a:xfrm>
            <a:custGeom>
              <a:avLst/>
              <a:gdLst>
                <a:gd name="connsiteX0" fmla="*/ 185579 w 3107565"/>
                <a:gd name="connsiteY0" fmla="*/ 0 h 2319732"/>
                <a:gd name="connsiteX1" fmla="*/ 2921986 w 3107565"/>
                <a:gd name="connsiteY1" fmla="*/ 0 h 2319732"/>
                <a:gd name="connsiteX2" fmla="*/ 3107565 w 3107565"/>
                <a:gd name="connsiteY2" fmla="*/ 185579 h 2319732"/>
                <a:gd name="connsiteX3" fmla="*/ 3107565 w 3107565"/>
                <a:gd name="connsiteY3" fmla="*/ 2319732 h 2319732"/>
                <a:gd name="connsiteX4" fmla="*/ 3107565 w 3107565"/>
                <a:gd name="connsiteY4" fmla="*/ 2319732 h 2319732"/>
                <a:gd name="connsiteX5" fmla="*/ 0 w 3107565"/>
                <a:gd name="connsiteY5" fmla="*/ 2319732 h 2319732"/>
                <a:gd name="connsiteX6" fmla="*/ 0 w 3107565"/>
                <a:gd name="connsiteY6" fmla="*/ 2319732 h 2319732"/>
                <a:gd name="connsiteX7" fmla="*/ 0 w 3107565"/>
                <a:gd name="connsiteY7" fmla="*/ 185579 h 2319732"/>
                <a:gd name="connsiteX8" fmla="*/ 185579 w 3107565"/>
                <a:gd name="connsiteY8" fmla="*/ 0 h 231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7565" h="2319732">
                  <a:moveTo>
                    <a:pt x="185579" y="0"/>
                  </a:moveTo>
                  <a:lnTo>
                    <a:pt x="2921986" y="0"/>
                  </a:lnTo>
                  <a:cubicBezTo>
                    <a:pt x="3024478" y="0"/>
                    <a:pt x="3107565" y="83087"/>
                    <a:pt x="3107565" y="185579"/>
                  </a:cubicBezTo>
                  <a:lnTo>
                    <a:pt x="3107565" y="2319732"/>
                  </a:lnTo>
                  <a:lnTo>
                    <a:pt x="3107565" y="2319732"/>
                  </a:lnTo>
                  <a:lnTo>
                    <a:pt x="0" y="2319732"/>
                  </a:lnTo>
                  <a:lnTo>
                    <a:pt x="0" y="2319732"/>
                  </a:lnTo>
                  <a:lnTo>
                    <a:pt x="0" y="185579"/>
                  </a:lnTo>
                  <a:cubicBezTo>
                    <a:pt x="0" y="83087"/>
                    <a:pt x="83087" y="0"/>
                    <a:pt x="18557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944" tIns="119124" rIns="75944" bIns="21590" numCol="1" spcCol="1270" anchor="t" anchorCtr="0">
              <a:noAutofit/>
            </a:bodyPr>
            <a:lstStyle/>
            <a:p>
              <a:pPr marL="171450" lvl="1" indent="-17145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dirty="0"/>
                <a:t>S</a:t>
              </a:r>
              <a:r>
                <a:rPr lang="es-CO" kern="1200" dirty="0"/>
                <a:t>ignifica tener un concepto positivo de sí mismo, valorándose como lo que son, sintiéndose confiados y seguros con lo que hacen, que merecen gozar de la vida y la felicidad, así como saber que son reconocidos y valorados por los demás.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4D11805-21D6-4F8F-A660-46793E046098}"/>
                </a:ext>
              </a:extLst>
            </p:cNvPr>
            <p:cNvSpPr/>
            <p:nvPr/>
          </p:nvSpPr>
          <p:spPr>
            <a:xfrm>
              <a:off x="4404910" y="4351895"/>
              <a:ext cx="3107565" cy="997484"/>
            </a:xfrm>
            <a:custGeom>
              <a:avLst/>
              <a:gdLst>
                <a:gd name="connsiteX0" fmla="*/ 0 w 3107565"/>
                <a:gd name="connsiteY0" fmla="*/ 0 h 997484"/>
                <a:gd name="connsiteX1" fmla="*/ 3107565 w 3107565"/>
                <a:gd name="connsiteY1" fmla="*/ 0 h 997484"/>
                <a:gd name="connsiteX2" fmla="*/ 3107565 w 3107565"/>
                <a:gd name="connsiteY2" fmla="*/ 997484 h 997484"/>
                <a:gd name="connsiteX3" fmla="*/ 0 w 3107565"/>
                <a:gd name="connsiteY3" fmla="*/ 997484 h 997484"/>
                <a:gd name="connsiteX4" fmla="*/ 0 w 3107565"/>
                <a:gd name="connsiteY4" fmla="*/ 0 h 99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565" h="997484">
                  <a:moveTo>
                    <a:pt x="0" y="0"/>
                  </a:moveTo>
                  <a:lnTo>
                    <a:pt x="3107565" y="0"/>
                  </a:lnTo>
                  <a:lnTo>
                    <a:pt x="3107565" y="997484"/>
                  </a:lnTo>
                  <a:lnTo>
                    <a:pt x="0" y="9974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30" tIns="0" rIns="961049" bIns="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3300" kern="1200" dirty="0"/>
                <a:t>Autoestima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2E0FE2A-C3D6-47CB-9144-4AFE674E464C}"/>
                </a:ext>
              </a:extLst>
            </p:cNvPr>
            <p:cNvSpPr/>
            <p:nvPr/>
          </p:nvSpPr>
          <p:spPr>
            <a:xfrm>
              <a:off x="8038350" y="2032163"/>
              <a:ext cx="3107565" cy="2319732"/>
            </a:xfrm>
            <a:custGeom>
              <a:avLst/>
              <a:gdLst>
                <a:gd name="connsiteX0" fmla="*/ 185579 w 3107565"/>
                <a:gd name="connsiteY0" fmla="*/ 0 h 2319732"/>
                <a:gd name="connsiteX1" fmla="*/ 2921986 w 3107565"/>
                <a:gd name="connsiteY1" fmla="*/ 0 h 2319732"/>
                <a:gd name="connsiteX2" fmla="*/ 3107565 w 3107565"/>
                <a:gd name="connsiteY2" fmla="*/ 185579 h 2319732"/>
                <a:gd name="connsiteX3" fmla="*/ 3107565 w 3107565"/>
                <a:gd name="connsiteY3" fmla="*/ 2319732 h 2319732"/>
                <a:gd name="connsiteX4" fmla="*/ 3107565 w 3107565"/>
                <a:gd name="connsiteY4" fmla="*/ 2319732 h 2319732"/>
                <a:gd name="connsiteX5" fmla="*/ 0 w 3107565"/>
                <a:gd name="connsiteY5" fmla="*/ 2319732 h 2319732"/>
                <a:gd name="connsiteX6" fmla="*/ 0 w 3107565"/>
                <a:gd name="connsiteY6" fmla="*/ 2319732 h 2319732"/>
                <a:gd name="connsiteX7" fmla="*/ 0 w 3107565"/>
                <a:gd name="connsiteY7" fmla="*/ 185579 h 2319732"/>
                <a:gd name="connsiteX8" fmla="*/ 185579 w 3107565"/>
                <a:gd name="connsiteY8" fmla="*/ 0 h 231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7565" h="2319732">
                  <a:moveTo>
                    <a:pt x="185579" y="0"/>
                  </a:moveTo>
                  <a:lnTo>
                    <a:pt x="2921986" y="0"/>
                  </a:lnTo>
                  <a:cubicBezTo>
                    <a:pt x="3024478" y="0"/>
                    <a:pt x="3107565" y="83087"/>
                    <a:pt x="3107565" y="185579"/>
                  </a:cubicBezTo>
                  <a:lnTo>
                    <a:pt x="3107565" y="2319732"/>
                  </a:lnTo>
                  <a:lnTo>
                    <a:pt x="3107565" y="2319732"/>
                  </a:lnTo>
                  <a:lnTo>
                    <a:pt x="0" y="2319732"/>
                  </a:lnTo>
                  <a:lnTo>
                    <a:pt x="0" y="2319732"/>
                  </a:lnTo>
                  <a:lnTo>
                    <a:pt x="0" y="185579"/>
                  </a:lnTo>
                  <a:cubicBezTo>
                    <a:pt x="0" y="83087"/>
                    <a:pt x="83087" y="0"/>
                    <a:pt x="18557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944" tIns="119124" rIns="75944" bIns="21590" numCol="1" spcCol="1270" anchor="t" anchorCtr="0">
              <a:noAutofit/>
            </a:bodyPr>
            <a:lstStyle/>
            <a:p>
              <a:pPr marL="171450" lvl="1" indent="-17145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kern="1200" dirty="0"/>
                <a:t>Es lo mismo que autorregulación, y es la capacidad para controlar por sí mismos los impulsos y comportamientos para adaptarse al mundo en el que viven, reconociendo de manera gradual las consecuencias de sus actos al articular la razón, los sentimientos y la norma .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9833CE8-F514-4CB2-8CCF-1410347ABFB9}"/>
                </a:ext>
              </a:extLst>
            </p:cNvPr>
            <p:cNvSpPr/>
            <p:nvPr/>
          </p:nvSpPr>
          <p:spPr>
            <a:xfrm>
              <a:off x="8038350" y="4351895"/>
              <a:ext cx="3107565" cy="997484"/>
            </a:xfrm>
            <a:custGeom>
              <a:avLst/>
              <a:gdLst>
                <a:gd name="connsiteX0" fmla="*/ 0 w 3107565"/>
                <a:gd name="connsiteY0" fmla="*/ 0 h 997484"/>
                <a:gd name="connsiteX1" fmla="*/ 3107565 w 3107565"/>
                <a:gd name="connsiteY1" fmla="*/ 0 h 997484"/>
                <a:gd name="connsiteX2" fmla="*/ 3107565 w 3107565"/>
                <a:gd name="connsiteY2" fmla="*/ 997484 h 997484"/>
                <a:gd name="connsiteX3" fmla="*/ 0 w 3107565"/>
                <a:gd name="connsiteY3" fmla="*/ 997484 h 997484"/>
                <a:gd name="connsiteX4" fmla="*/ 0 w 3107565"/>
                <a:gd name="connsiteY4" fmla="*/ 0 h 99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565" h="997484">
                  <a:moveTo>
                    <a:pt x="0" y="0"/>
                  </a:moveTo>
                  <a:lnTo>
                    <a:pt x="3107565" y="0"/>
                  </a:lnTo>
                  <a:lnTo>
                    <a:pt x="3107565" y="997484"/>
                  </a:lnTo>
                  <a:lnTo>
                    <a:pt x="0" y="9974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30" tIns="0" rIns="961049" bIns="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3300" kern="1200" dirty="0"/>
                <a:t>Autocontrol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032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844</TotalTime>
  <Words>719</Words>
  <Application>Microsoft Office PowerPoint</Application>
  <PresentationFormat>Panorámica</PresentationFormat>
  <Paragraphs>60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RICHARD NIXON TORRES NORENO</cp:lastModifiedBy>
  <cp:revision>43</cp:revision>
  <dcterms:created xsi:type="dcterms:W3CDTF">2018-05-19T03:01:06Z</dcterms:created>
  <dcterms:modified xsi:type="dcterms:W3CDTF">2019-07-20T16:09:12Z</dcterms:modified>
</cp:coreProperties>
</file>