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89" r:id="rId4"/>
    <p:sldId id="277" r:id="rId5"/>
    <p:sldId id="275" r:id="rId6"/>
    <p:sldId id="259" r:id="rId7"/>
    <p:sldId id="262" r:id="rId8"/>
    <p:sldId id="279" r:id="rId9"/>
    <p:sldId id="280" r:id="rId10"/>
    <p:sldId id="281" r:id="rId11"/>
    <p:sldId id="282" r:id="rId12"/>
    <p:sldId id="283" r:id="rId13"/>
    <p:sldId id="284" r:id="rId14"/>
    <p:sldId id="285" r:id="rId15"/>
    <p:sldId id="286" r:id="rId16"/>
    <p:sldId id="287" r:id="rId17"/>
    <p:sldId id="288" r:id="rId18"/>
    <p:sldId id="261" r:id="rId19"/>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CB0A"/>
    <a:srgbClr val="E0B71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088" autoAdjust="0"/>
    <p:restoredTop sz="94353" autoAdjust="0"/>
  </p:normalViewPr>
  <p:slideViewPr>
    <p:cSldViewPr snapToGrid="0">
      <p:cViewPr varScale="1">
        <p:scale>
          <a:sx n="110" d="100"/>
          <a:sy n="110" d="100"/>
        </p:scale>
        <p:origin x="84" y="14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1 Image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3" y="282"/>
            <a:ext cx="12191497" cy="6857717"/>
          </a:xfrm>
          <a:prstGeom prst="rect">
            <a:avLst/>
          </a:prstGeom>
        </p:spPr>
      </p:pic>
    </p:spTree>
    <p:extLst>
      <p:ext uri="{BB962C8B-B14F-4D97-AF65-F5344CB8AC3E}">
        <p14:creationId xmlns:p14="http://schemas.microsoft.com/office/powerpoint/2010/main" val="7286204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E3D96F-79E6-4BD8-9CDB-3AF5662B14BC}"/>
              </a:ext>
            </a:extLst>
          </p:cNvPr>
          <p:cNvSpPr>
            <a:spLocks noGrp="1"/>
          </p:cNvSpPr>
          <p:nvPr>
            <p:ph type="title"/>
          </p:nvPr>
        </p:nvSpPr>
        <p:spPr/>
        <p:txBody>
          <a:bodyPr/>
          <a:lstStyle/>
          <a:p>
            <a:r>
              <a:rPr lang="en-US"/>
              <a:t>Click to edit Master title style</a:t>
            </a:r>
            <a:endParaRPr lang="es-CO"/>
          </a:p>
        </p:txBody>
      </p:sp>
      <p:sp>
        <p:nvSpPr>
          <p:cNvPr id="3" name="Vertical Text Placeholder 2">
            <a:extLst>
              <a:ext uri="{FF2B5EF4-FFF2-40B4-BE49-F238E27FC236}">
                <a16:creationId xmlns:a16="http://schemas.microsoft.com/office/drawing/2014/main" id="{61A000FE-7F87-4C9E-BA89-A4FEA811E11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O"/>
          </a:p>
        </p:txBody>
      </p:sp>
      <p:sp>
        <p:nvSpPr>
          <p:cNvPr id="4" name="Date Placeholder 3">
            <a:extLst>
              <a:ext uri="{FF2B5EF4-FFF2-40B4-BE49-F238E27FC236}">
                <a16:creationId xmlns:a16="http://schemas.microsoft.com/office/drawing/2014/main" id="{B06B3413-76F7-46C4-ACBE-22F98F341676}"/>
              </a:ext>
            </a:extLst>
          </p:cNvPr>
          <p:cNvSpPr>
            <a:spLocks noGrp="1"/>
          </p:cNvSpPr>
          <p:nvPr>
            <p:ph type="dt" sz="half" idx="10"/>
          </p:nvPr>
        </p:nvSpPr>
        <p:spPr/>
        <p:txBody>
          <a:bodyPr/>
          <a:lstStyle/>
          <a:p>
            <a:fld id="{3F132738-4541-432B-BEDF-87F65C9D3590}" type="datetimeFigureOut">
              <a:rPr lang="es-CO" smtClean="0"/>
              <a:t>31/08/2022</a:t>
            </a:fld>
            <a:endParaRPr lang="es-CO"/>
          </a:p>
        </p:txBody>
      </p:sp>
      <p:sp>
        <p:nvSpPr>
          <p:cNvPr id="5" name="Footer Placeholder 4">
            <a:extLst>
              <a:ext uri="{FF2B5EF4-FFF2-40B4-BE49-F238E27FC236}">
                <a16:creationId xmlns:a16="http://schemas.microsoft.com/office/drawing/2014/main" id="{B69681B8-C4D1-4A32-944E-3AAC3F6FFD44}"/>
              </a:ext>
            </a:extLst>
          </p:cNvPr>
          <p:cNvSpPr>
            <a:spLocks noGrp="1"/>
          </p:cNvSpPr>
          <p:nvPr>
            <p:ph type="ftr" sz="quarter" idx="11"/>
          </p:nvPr>
        </p:nvSpPr>
        <p:spPr/>
        <p:txBody>
          <a:bodyPr/>
          <a:lstStyle/>
          <a:p>
            <a:endParaRPr lang="es-CO"/>
          </a:p>
        </p:txBody>
      </p:sp>
      <p:sp>
        <p:nvSpPr>
          <p:cNvPr id="6" name="Slide Number Placeholder 5">
            <a:extLst>
              <a:ext uri="{FF2B5EF4-FFF2-40B4-BE49-F238E27FC236}">
                <a16:creationId xmlns:a16="http://schemas.microsoft.com/office/drawing/2014/main" id="{3C6C36D7-D0C1-44ED-A3A7-FC26DF566D78}"/>
              </a:ext>
            </a:extLst>
          </p:cNvPr>
          <p:cNvSpPr>
            <a:spLocks noGrp="1"/>
          </p:cNvSpPr>
          <p:nvPr>
            <p:ph type="sldNum" sz="quarter" idx="12"/>
          </p:nvPr>
        </p:nvSpPr>
        <p:spPr/>
        <p:txBody>
          <a:bodyPr/>
          <a:lstStyle/>
          <a:p>
            <a:fld id="{5B529CF3-5023-4D16-87A9-BBF34B989136}" type="slidenum">
              <a:rPr lang="es-CO" smtClean="0"/>
              <a:t>‹Nº›</a:t>
            </a:fld>
            <a:endParaRPr lang="es-CO"/>
          </a:p>
        </p:txBody>
      </p:sp>
    </p:spTree>
    <p:extLst>
      <p:ext uri="{BB962C8B-B14F-4D97-AF65-F5344CB8AC3E}">
        <p14:creationId xmlns:p14="http://schemas.microsoft.com/office/powerpoint/2010/main" val="9613712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E7566DD-3105-459A-BC09-07AB56D9BFE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s-CO"/>
          </a:p>
        </p:txBody>
      </p:sp>
      <p:sp>
        <p:nvSpPr>
          <p:cNvPr id="3" name="Vertical Text Placeholder 2">
            <a:extLst>
              <a:ext uri="{FF2B5EF4-FFF2-40B4-BE49-F238E27FC236}">
                <a16:creationId xmlns:a16="http://schemas.microsoft.com/office/drawing/2014/main" id="{0B86637F-9277-4B2E-B8F7-8ECEF5ADC84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O"/>
          </a:p>
        </p:txBody>
      </p:sp>
      <p:sp>
        <p:nvSpPr>
          <p:cNvPr id="4" name="Date Placeholder 3">
            <a:extLst>
              <a:ext uri="{FF2B5EF4-FFF2-40B4-BE49-F238E27FC236}">
                <a16:creationId xmlns:a16="http://schemas.microsoft.com/office/drawing/2014/main" id="{B5DA4935-2B6D-4B50-B4DC-4D066D08976F}"/>
              </a:ext>
            </a:extLst>
          </p:cNvPr>
          <p:cNvSpPr>
            <a:spLocks noGrp="1"/>
          </p:cNvSpPr>
          <p:nvPr>
            <p:ph type="dt" sz="half" idx="10"/>
          </p:nvPr>
        </p:nvSpPr>
        <p:spPr/>
        <p:txBody>
          <a:bodyPr/>
          <a:lstStyle/>
          <a:p>
            <a:fld id="{3F132738-4541-432B-BEDF-87F65C9D3590}" type="datetimeFigureOut">
              <a:rPr lang="es-CO" smtClean="0"/>
              <a:t>31/08/2022</a:t>
            </a:fld>
            <a:endParaRPr lang="es-CO"/>
          </a:p>
        </p:txBody>
      </p:sp>
      <p:sp>
        <p:nvSpPr>
          <p:cNvPr id="5" name="Footer Placeholder 4">
            <a:extLst>
              <a:ext uri="{FF2B5EF4-FFF2-40B4-BE49-F238E27FC236}">
                <a16:creationId xmlns:a16="http://schemas.microsoft.com/office/drawing/2014/main" id="{F98E5DD0-7C6E-42A2-8F3B-6E77C74D7B20}"/>
              </a:ext>
            </a:extLst>
          </p:cNvPr>
          <p:cNvSpPr>
            <a:spLocks noGrp="1"/>
          </p:cNvSpPr>
          <p:nvPr>
            <p:ph type="ftr" sz="quarter" idx="11"/>
          </p:nvPr>
        </p:nvSpPr>
        <p:spPr/>
        <p:txBody>
          <a:bodyPr/>
          <a:lstStyle/>
          <a:p>
            <a:endParaRPr lang="es-CO"/>
          </a:p>
        </p:txBody>
      </p:sp>
      <p:sp>
        <p:nvSpPr>
          <p:cNvPr id="6" name="Slide Number Placeholder 5">
            <a:extLst>
              <a:ext uri="{FF2B5EF4-FFF2-40B4-BE49-F238E27FC236}">
                <a16:creationId xmlns:a16="http://schemas.microsoft.com/office/drawing/2014/main" id="{004DB188-F50F-4F63-9371-E5325C0C382D}"/>
              </a:ext>
            </a:extLst>
          </p:cNvPr>
          <p:cNvSpPr>
            <a:spLocks noGrp="1"/>
          </p:cNvSpPr>
          <p:nvPr>
            <p:ph type="sldNum" sz="quarter" idx="12"/>
          </p:nvPr>
        </p:nvSpPr>
        <p:spPr/>
        <p:txBody>
          <a:bodyPr/>
          <a:lstStyle/>
          <a:p>
            <a:fld id="{5B529CF3-5023-4D16-87A9-BBF34B989136}" type="slidenum">
              <a:rPr lang="es-CO" smtClean="0"/>
              <a:t>‹Nº›</a:t>
            </a:fld>
            <a:endParaRPr lang="es-CO"/>
          </a:p>
        </p:txBody>
      </p:sp>
    </p:spTree>
    <p:extLst>
      <p:ext uri="{BB962C8B-B14F-4D97-AF65-F5344CB8AC3E}">
        <p14:creationId xmlns:p14="http://schemas.microsoft.com/office/powerpoint/2010/main" val="38070772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3 Image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3" y="282"/>
            <a:ext cx="12191497" cy="6857717"/>
          </a:xfrm>
          <a:prstGeom prst="rect">
            <a:avLst/>
          </a:prstGeom>
        </p:spPr>
      </p:pic>
      <p:sp>
        <p:nvSpPr>
          <p:cNvPr id="2" name="Title 1">
            <a:extLst>
              <a:ext uri="{FF2B5EF4-FFF2-40B4-BE49-F238E27FC236}">
                <a16:creationId xmlns:a16="http://schemas.microsoft.com/office/drawing/2014/main" id="{5B83FC57-D400-4685-8465-2889F95AAD79}"/>
              </a:ext>
            </a:extLst>
          </p:cNvPr>
          <p:cNvSpPr>
            <a:spLocks noGrp="1"/>
          </p:cNvSpPr>
          <p:nvPr>
            <p:ph type="title" hasCustomPrompt="1"/>
          </p:nvPr>
        </p:nvSpPr>
        <p:spPr>
          <a:xfrm>
            <a:off x="838200" y="681036"/>
            <a:ext cx="10515600" cy="463933"/>
          </a:xfrm>
        </p:spPr>
        <p:txBody>
          <a:bodyPr>
            <a:noAutofit/>
          </a:bodyPr>
          <a:lstStyle>
            <a:lvl1pPr>
              <a:defRPr sz="4000">
                <a:solidFill>
                  <a:srgbClr val="002060"/>
                </a:solidFill>
                <a:latin typeface="Arial" panose="020B0604020202020204" pitchFamily="34" charset="0"/>
                <a:cs typeface="Arial" panose="020B0604020202020204" pitchFamily="34" charset="0"/>
              </a:defRPr>
            </a:lvl1pPr>
          </a:lstStyle>
          <a:p>
            <a:r>
              <a:rPr lang="en-US" dirty="0" err="1"/>
              <a:t>Titulo</a:t>
            </a:r>
            <a:endParaRPr lang="es-CO" dirty="0"/>
          </a:p>
        </p:txBody>
      </p:sp>
      <p:sp>
        <p:nvSpPr>
          <p:cNvPr id="3" name="Content Placeholder 2">
            <a:extLst>
              <a:ext uri="{FF2B5EF4-FFF2-40B4-BE49-F238E27FC236}">
                <a16:creationId xmlns:a16="http://schemas.microsoft.com/office/drawing/2014/main" id="{B6F01273-DFF1-42CB-BC5A-6C475A423B4E}"/>
              </a:ext>
            </a:extLst>
          </p:cNvPr>
          <p:cNvSpPr>
            <a:spLocks noGrp="1"/>
          </p:cNvSpPr>
          <p:nvPr>
            <p:ph idx="1" hasCustomPrompt="1"/>
          </p:nvPr>
        </p:nvSpPr>
        <p:spPr>
          <a:xfrm>
            <a:off x="838200" y="1698625"/>
            <a:ext cx="10515600" cy="4351338"/>
          </a:xfrm>
        </p:spPr>
        <p:txBody>
          <a:bodyPr/>
          <a:lstStyle>
            <a:lvl1pPr marL="0" indent="0">
              <a:buNone/>
              <a:defRPr>
                <a:solidFill>
                  <a:schemeClr val="tx1">
                    <a:lumMod val="50000"/>
                    <a:lumOff val="50000"/>
                  </a:schemeClr>
                </a:solidFill>
              </a:defRPr>
            </a:lvl1pPr>
          </a:lstStyle>
          <a:p>
            <a:pPr lvl="0"/>
            <a:r>
              <a:rPr lang="en-US" dirty="0" err="1"/>
              <a:t>Textos</a:t>
            </a:r>
            <a:endParaRPr lang="es-CO" dirty="0"/>
          </a:p>
        </p:txBody>
      </p:sp>
    </p:spTree>
    <p:extLst>
      <p:ext uri="{BB962C8B-B14F-4D97-AF65-F5344CB8AC3E}">
        <p14:creationId xmlns:p14="http://schemas.microsoft.com/office/powerpoint/2010/main" val="27967930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3 Image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3" y="282"/>
            <a:ext cx="12191497" cy="6857717"/>
          </a:xfrm>
          <a:prstGeom prst="rect">
            <a:avLst/>
          </a:prstGeom>
        </p:spPr>
      </p:pic>
      <p:sp>
        <p:nvSpPr>
          <p:cNvPr id="2" name="Title 1">
            <a:extLst>
              <a:ext uri="{FF2B5EF4-FFF2-40B4-BE49-F238E27FC236}">
                <a16:creationId xmlns:a16="http://schemas.microsoft.com/office/drawing/2014/main" id="{4C1B1BBF-9E52-45A8-B070-7443BB73B0C9}"/>
              </a:ext>
            </a:extLst>
          </p:cNvPr>
          <p:cNvSpPr>
            <a:spLocks noGrp="1"/>
          </p:cNvSpPr>
          <p:nvPr>
            <p:ph type="title" hasCustomPrompt="1"/>
          </p:nvPr>
        </p:nvSpPr>
        <p:spPr>
          <a:xfrm>
            <a:off x="831850" y="1951039"/>
            <a:ext cx="10515600" cy="1401762"/>
          </a:xfrm>
        </p:spPr>
        <p:txBody>
          <a:bodyPr anchor="b">
            <a:normAutofit/>
          </a:bodyPr>
          <a:lstStyle>
            <a:lvl1pPr algn="ctr">
              <a:defRPr sz="4800">
                <a:solidFill>
                  <a:schemeClr val="bg1"/>
                </a:solidFill>
                <a:latin typeface="Arial Black" panose="020B0A04020102020204" pitchFamily="34" charset="0"/>
              </a:defRPr>
            </a:lvl1pPr>
          </a:lstStyle>
          <a:p>
            <a:r>
              <a:rPr lang="en-US" dirty="0" err="1"/>
              <a:t>Titulo</a:t>
            </a:r>
            <a:endParaRPr lang="es-CO" dirty="0"/>
          </a:p>
        </p:txBody>
      </p:sp>
      <p:sp>
        <p:nvSpPr>
          <p:cNvPr id="3" name="Text Placeholder 2">
            <a:extLst>
              <a:ext uri="{FF2B5EF4-FFF2-40B4-BE49-F238E27FC236}">
                <a16:creationId xmlns:a16="http://schemas.microsoft.com/office/drawing/2014/main" id="{32AC5C8C-CEA7-4B79-9955-FFB15E8F6282}"/>
              </a:ext>
            </a:extLst>
          </p:cNvPr>
          <p:cNvSpPr>
            <a:spLocks noGrp="1"/>
          </p:cNvSpPr>
          <p:nvPr>
            <p:ph type="body" idx="1" hasCustomPrompt="1"/>
          </p:nvPr>
        </p:nvSpPr>
        <p:spPr>
          <a:xfrm>
            <a:off x="838200" y="3559174"/>
            <a:ext cx="10515600" cy="1500187"/>
          </a:xfrm>
        </p:spPr>
        <p:txBody>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err="1"/>
              <a:t>Subtitulo</a:t>
            </a:r>
            <a:r>
              <a:rPr lang="en-US" dirty="0"/>
              <a:t> o </a:t>
            </a:r>
            <a:r>
              <a:rPr lang="en-US" dirty="0" err="1"/>
              <a:t>texto</a:t>
            </a:r>
            <a:endParaRPr lang="en-US" dirty="0"/>
          </a:p>
        </p:txBody>
      </p:sp>
    </p:spTree>
    <p:extLst>
      <p:ext uri="{BB962C8B-B14F-4D97-AF65-F5344CB8AC3E}">
        <p14:creationId xmlns:p14="http://schemas.microsoft.com/office/powerpoint/2010/main" val="37506729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EAEDAB-F2C8-4EFE-846A-BF902BB5D68A}"/>
              </a:ext>
            </a:extLst>
          </p:cNvPr>
          <p:cNvSpPr>
            <a:spLocks noGrp="1"/>
          </p:cNvSpPr>
          <p:nvPr>
            <p:ph sz="half" idx="1" hasCustomPrompt="1"/>
          </p:nvPr>
        </p:nvSpPr>
        <p:spPr>
          <a:xfrm>
            <a:off x="838200" y="885824"/>
            <a:ext cx="10515600" cy="4956175"/>
          </a:xfrm>
        </p:spPr>
        <p:txBody>
          <a:bodyPr/>
          <a:lstStyle>
            <a:lvl1pPr marL="0" indent="0">
              <a:buNone/>
              <a:defRPr>
                <a:solidFill>
                  <a:schemeClr val="tx1">
                    <a:lumMod val="50000"/>
                    <a:lumOff val="50000"/>
                  </a:schemeClr>
                </a:solidFill>
              </a:defRPr>
            </a:lvl1pPr>
          </a:lstStyle>
          <a:p>
            <a:pPr lvl="0"/>
            <a:r>
              <a:rPr lang="en-US" dirty="0" err="1"/>
              <a:t>Textos</a:t>
            </a:r>
            <a:endParaRPr lang="es-CO" dirty="0"/>
          </a:p>
        </p:txBody>
      </p:sp>
    </p:spTree>
    <p:extLst>
      <p:ext uri="{BB962C8B-B14F-4D97-AF65-F5344CB8AC3E}">
        <p14:creationId xmlns:p14="http://schemas.microsoft.com/office/powerpoint/2010/main" val="12815417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4041A-90F0-4E88-A4BB-69B5DA965A62}"/>
              </a:ext>
            </a:extLst>
          </p:cNvPr>
          <p:cNvSpPr>
            <a:spLocks noGrp="1"/>
          </p:cNvSpPr>
          <p:nvPr>
            <p:ph type="title"/>
          </p:nvPr>
        </p:nvSpPr>
        <p:spPr>
          <a:xfrm>
            <a:off x="839788" y="365125"/>
            <a:ext cx="10515600" cy="1325563"/>
          </a:xfrm>
        </p:spPr>
        <p:txBody>
          <a:bodyPr/>
          <a:lstStyle/>
          <a:p>
            <a:r>
              <a:rPr lang="en-US"/>
              <a:t>Click to edit Master title style</a:t>
            </a:r>
            <a:endParaRPr lang="es-CO"/>
          </a:p>
        </p:txBody>
      </p:sp>
      <p:sp>
        <p:nvSpPr>
          <p:cNvPr id="3" name="Text Placeholder 2">
            <a:extLst>
              <a:ext uri="{FF2B5EF4-FFF2-40B4-BE49-F238E27FC236}">
                <a16:creationId xmlns:a16="http://schemas.microsoft.com/office/drawing/2014/main" id="{6A973956-D7D5-4A5A-9C05-9BAD7E7D86D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7602CA4-38FD-4B88-9673-272DD7403BA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O"/>
          </a:p>
        </p:txBody>
      </p:sp>
      <p:sp>
        <p:nvSpPr>
          <p:cNvPr id="5" name="Text Placeholder 4">
            <a:extLst>
              <a:ext uri="{FF2B5EF4-FFF2-40B4-BE49-F238E27FC236}">
                <a16:creationId xmlns:a16="http://schemas.microsoft.com/office/drawing/2014/main" id="{B17AF7A5-3442-4C7E-8A65-C512CE00B09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849FB59-8FC5-4C39-A515-08CD9E7EF68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O"/>
          </a:p>
        </p:txBody>
      </p:sp>
      <p:sp>
        <p:nvSpPr>
          <p:cNvPr id="7" name="Date Placeholder 6">
            <a:extLst>
              <a:ext uri="{FF2B5EF4-FFF2-40B4-BE49-F238E27FC236}">
                <a16:creationId xmlns:a16="http://schemas.microsoft.com/office/drawing/2014/main" id="{1DFD09AF-A905-43DA-9275-9CD592BFD41D}"/>
              </a:ext>
            </a:extLst>
          </p:cNvPr>
          <p:cNvSpPr>
            <a:spLocks noGrp="1"/>
          </p:cNvSpPr>
          <p:nvPr>
            <p:ph type="dt" sz="half" idx="10"/>
          </p:nvPr>
        </p:nvSpPr>
        <p:spPr/>
        <p:txBody>
          <a:bodyPr/>
          <a:lstStyle/>
          <a:p>
            <a:fld id="{3F132738-4541-432B-BEDF-87F65C9D3590}" type="datetimeFigureOut">
              <a:rPr lang="es-CO" smtClean="0"/>
              <a:t>31/08/2022</a:t>
            </a:fld>
            <a:endParaRPr lang="es-CO"/>
          </a:p>
        </p:txBody>
      </p:sp>
      <p:sp>
        <p:nvSpPr>
          <p:cNvPr id="8" name="Footer Placeholder 7">
            <a:extLst>
              <a:ext uri="{FF2B5EF4-FFF2-40B4-BE49-F238E27FC236}">
                <a16:creationId xmlns:a16="http://schemas.microsoft.com/office/drawing/2014/main" id="{CC360E58-A8DF-4604-8324-17387EF5F858}"/>
              </a:ext>
            </a:extLst>
          </p:cNvPr>
          <p:cNvSpPr>
            <a:spLocks noGrp="1"/>
          </p:cNvSpPr>
          <p:nvPr>
            <p:ph type="ftr" sz="quarter" idx="11"/>
          </p:nvPr>
        </p:nvSpPr>
        <p:spPr/>
        <p:txBody>
          <a:bodyPr/>
          <a:lstStyle/>
          <a:p>
            <a:endParaRPr lang="es-CO"/>
          </a:p>
        </p:txBody>
      </p:sp>
      <p:sp>
        <p:nvSpPr>
          <p:cNvPr id="9" name="Slide Number Placeholder 8">
            <a:extLst>
              <a:ext uri="{FF2B5EF4-FFF2-40B4-BE49-F238E27FC236}">
                <a16:creationId xmlns:a16="http://schemas.microsoft.com/office/drawing/2014/main" id="{B4B37BDC-5495-48CE-9C01-10D02A41B081}"/>
              </a:ext>
            </a:extLst>
          </p:cNvPr>
          <p:cNvSpPr>
            <a:spLocks noGrp="1"/>
          </p:cNvSpPr>
          <p:nvPr>
            <p:ph type="sldNum" sz="quarter" idx="12"/>
          </p:nvPr>
        </p:nvSpPr>
        <p:spPr/>
        <p:txBody>
          <a:bodyPr/>
          <a:lstStyle/>
          <a:p>
            <a:fld id="{5B529CF3-5023-4D16-87A9-BBF34B989136}" type="slidenum">
              <a:rPr lang="es-CO" smtClean="0"/>
              <a:t>‹Nº›</a:t>
            </a:fld>
            <a:endParaRPr lang="es-CO"/>
          </a:p>
        </p:txBody>
      </p:sp>
    </p:spTree>
    <p:extLst>
      <p:ext uri="{BB962C8B-B14F-4D97-AF65-F5344CB8AC3E}">
        <p14:creationId xmlns:p14="http://schemas.microsoft.com/office/powerpoint/2010/main" val="198909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803A2-96D0-492D-9F12-CA96CAF3B7DE}"/>
              </a:ext>
            </a:extLst>
          </p:cNvPr>
          <p:cNvSpPr>
            <a:spLocks noGrp="1"/>
          </p:cNvSpPr>
          <p:nvPr>
            <p:ph type="title"/>
          </p:nvPr>
        </p:nvSpPr>
        <p:spPr/>
        <p:txBody>
          <a:bodyPr/>
          <a:lstStyle/>
          <a:p>
            <a:r>
              <a:rPr lang="en-US"/>
              <a:t>Click to edit Master title style</a:t>
            </a:r>
            <a:endParaRPr lang="es-CO"/>
          </a:p>
        </p:txBody>
      </p:sp>
      <p:sp>
        <p:nvSpPr>
          <p:cNvPr id="3" name="Date Placeholder 2">
            <a:extLst>
              <a:ext uri="{FF2B5EF4-FFF2-40B4-BE49-F238E27FC236}">
                <a16:creationId xmlns:a16="http://schemas.microsoft.com/office/drawing/2014/main" id="{9E56D974-6FBE-4D60-831E-D15050DACF9F}"/>
              </a:ext>
            </a:extLst>
          </p:cNvPr>
          <p:cNvSpPr>
            <a:spLocks noGrp="1"/>
          </p:cNvSpPr>
          <p:nvPr>
            <p:ph type="dt" sz="half" idx="10"/>
          </p:nvPr>
        </p:nvSpPr>
        <p:spPr/>
        <p:txBody>
          <a:bodyPr/>
          <a:lstStyle/>
          <a:p>
            <a:fld id="{3F132738-4541-432B-BEDF-87F65C9D3590}" type="datetimeFigureOut">
              <a:rPr lang="es-CO" smtClean="0"/>
              <a:t>31/08/2022</a:t>
            </a:fld>
            <a:endParaRPr lang="es-CO"/>
          </a:p>
        </p:txBody>
      </p:sp>
      <p:sp>
        <p:nvSpPr>
          <p:cNvPr id="4" name="Footer Placeholder 3">
            <a:extLst>
              <a:ext uri="{FF2B5EF4-FFF2-40B4-BE49-F238E27FC236}">
                <a16:creationId xmlns:a16="http://schemas.microsoft.com/office/drawing/2014/main" id="{AA047D84-2750-49F5-81AA-17515E87732B}"/>
              </a:ext>
            </a:extLst>
          </p:cNvPr>
          <p:cNvSpPr>
            <a:spLocks noGrp="1"/>
          </p:cNvSpPr>
          <p:nvPr>
            <p:ph type="ftr" sz="quarter" idx="11"/>
          </p:nvPr>
        </p:nvSpPr>
        <p:spPr/>
        <p:txBody>
          <a:bodyPr/>
          <a:lstStyle/>
          <a:p>
            <a:endParaRPr lang="es-CO"/>
          </a:p>
        </p:txBody>
      </p:sp>
      <p:sp>
        <p:nvSpPr>
          <p:cNvPr id="5" name="Slide Number Placeholder 4">
            <a:extLst>
              <a:ext uri="{FF2B5EF4-FFF2-40B4-BE49-F238E27FC236}">
                <a16:creationId xmlns:a16="http://schemas.microsoft.com/office/drawing/2014/main" id="{A2E9DBDE-224F-4941-8C03-5C10DC85F0FD}"/>
              </a:ext>
            </a:extLst>
          </p:cNvPr>
          <p:cNvSpPr>
            <a:spLocks noGrp="1"/>
          </p:cNvSpPr>
          <p:nvPr>
            <p:ph type="sldNum" sz="quarter" idx="12"/>
          </p:nvPr>
        </p:nvSpPr>
        <p:spPr/>
        <p:txBody>
          <a:bodyPr/>
          <a:lstStyle/>
          <a:p>
            <a:fld id="{5B529CF3-5023-4D16-87A9-BBF34B989136}" type="slidenum">
              <a:rPr lang="es-CO" smtClean="0"/>
              <a:t>‹Nº›</a:t>
            </a:fld>
            <a:endParaRPr lang="es-CO"/>
          </a:p>
        </p:txBody>
      </p:sp>
    </p:spTree>
    <p:extLst>
      <p:ext uri="{BB962C8B-B14F-4D97-AF65-F5344CB8AC3E}">
        <p14:creationId xmlns:p14="http://schemas.microsoft.com/office/powerpoint/2010/main" val="14769264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1 Image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3" y="282"/>
            <a:ext cx="12191497" cy="6857717"/>
          </a:xfrm>
          <a:prstGeom prst="rect">
            <a:avLst/>
          </a:prstGeom>
        </p:spPr>
      </p:pic>
    </p:spTree>
    <p:extLst>
      <p:ext uri="{BB962C8B-B14F-4D97-AF65-F5344CB8AC3E}">
        <p14:creationId xmlns:p14="http://schemas.microsoft.com/office/powerpoint/2010/main" val="20644780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37648-1FE9-41C0-8003-8E18A6DF0B0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s-CO"/>
          </a:p>
        </p:txBody>
      </p:sp>
      <p:sp>
        <p:nvSpPr>
          <p:cNvPr id="3" name="Content Placeholder 2">
            <a:extLst>
              <a:ext uri="{FF2B5EF4-FFF2-40B4-BE49-F238E27FC236}">
                <a16:creationId xmlns:a16="http://schemas.microsoft.com/office/drawing/2014/main" id="{30A8FCEC-2DEA-4708-8ABF-D30BCEDCBC1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O"/>
          </a:p>
        </p:txBody>
      </p:sp>
      <p:sp>
        <p:nvSpPr>
          <p:cNvPr id="4" name="Text Placeholder 3">
            <a:extLst>
              <a:ext uri="{FF2B5EF4-FFF2-40B4-BE49-F238E27FC236}">
                <a16:creationId xmlns:a16="http://schemas.microsoft.com/office/drawing/2014/main" id="{3E09996A-81BE-46BB-8BAA-4E2C6FE987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3C16E2-D6D1-4049-A600-D35408C34BA2}"/>
              </a:ext>
            </a:extLst>
          </p:cNvPr>
          <p:cNvSpPr>
            <a:spLocks noGrp="1"/>
          </p:cNvSpPr>
          <p:nvPr>
            <p:ph type="dt" sz="half" idx="10"/>
          </p:nvPr>
        </p:nvSpPr>
        <p:spPr/>
        <p:txBody>
          <a:bodyPr/>
          <a:lstStyle/>
          <a:p>
            <a:fld id="{3F132738-4541-432B-BEDF-87F65C9D3590}" type="datetimeFigureOut">
              <a:rPr lang="es-CO" smtClean="0"/>
              <a:t>31/08/2022</a:t>
            </a:fld>
            <a:endParaRPr lang="es-CO"/>
          </a:p>
        </p:txBody>
      </p:sp>
      <p:sp>
        <p:nvSpPr>
          <p:cNvPr id="6" name="Footer Placeholder 5">
            <a:extLst>
              <a:ext uri="{FF2B5EF4-FFF2-40B4-BE49-F238E27FC236}">
                <a16:creationId xmlns:a16="http://schemas.microsoft.com/office/drawing/2014/main" id="{32D77B8C-375E-4BC1-B6BF-49ED58684483}"/>
              </a:ext>
            </a:extLst>
          </p:cNvPr>
          <p:cNvSpPr>
            <a:spLocks noGrp="1"/>
          </p:cNvSpPr>
          <p:nvPr>
            <p:ph type="ftr" sz="quarter" idx="11"/>
          </p:nvPr>
        </p:nvSpPr>
        <p:spPr/>
        <p:txBody>
          <a:bodyPr/>
          <a:lstStyle/>
          <a:p>
            <a:endParaRPr lang="es-CO"/>
          </a:p>
        </p:txBody>
      </p:sp>
      <p:sp>
        <p:nvSpPr>
          <p:cNvPr id="7" name="Slide Number Placeholder 6">
            <a:extLst>
              <a:ext uri="{FF2B5EF4-FFF2-40B4-BE49-F238E27FC236}">
                <a16:creationId xmlns:a16="http://schemas.microsoft.com/office/drawing/2014/main" id="{69C84817-FF96-43D3-905B-785CBD876546}"/>
              </a:ext>
            </a:extLst>
          </p:cNvPr>
          <p:cNvSpPr>
            <a:spLocks noGrp="1"/>
          </p:cNvSpPr>
          <p:nvPr>
            <p:ph type="sldNum" sz="quarter" idx="12"/>
          </p:nvPr>
        </p:nvSpPr>
        <p:spPr/>
        <p:txBody>
          <a:bodyPr/>
          <a:lstStyle/>
          <a:p>
            <a:fld id="{5B529CF3-5023-4D16-87A9-BBF34B989136}" type="slidenum">
              <a:rPr lang="es-CO" smtClean="0"/>
              <a:t>‹Nº›</a:t>
            </a:fld>
            <a:endParaRPr lang="es-CO"/>
          </a:p>
        </p:txBody>
      </p:sp>
    </p:spTree>
    <p:extLst>
      <p:ext uri="{BB962C8B-B14F-4D97-AF65-F5344CB8AC3E}">
        <p14:creationId xmlns:p14="http://schemas.microsoft.com/office/powerpoint/2010/main" val="2303123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65E31-A27C-4188-8067-0785D2567C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s-CO"/>
          </a:p>
        </p:txBody>
      </p:sp>
      <p:sp>
        <p:nvSpPr>
          <p:cNvPr id="3" name="Picture Placeholder 2">
            <a:extLst>
              <a:ext uri="{FF2B5EF4-FFF2-40B4-BE49-F238E27FC236}">
                <a16:creationId xmlns:a16="http://schemas.microsoft.com/office/drawing/2014/main" id="{76B0ACE9-FB88-42AA-A108-6B4BC498702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Text Placeholder 3">
            <a:extLst>
              <a:ext uri="{FF2B5EF4-FFF2-40B4-BE49-F238E27FC236}">
                <a16:creationId xmlns:a16="http://schemas.microsoft.com/office/drawing/2014/main" id="{6000C235-0607-47FC-8FD5-42871176E2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A908E2E-D55A-4EEB-ADBB-977C7F4374F0}"/>
              </a:ext>
            </a:extLst>
          </p:cNvPr>
          <p:cNvSpPr>
            <a:spLocks noGrp="1"/>
          </p:cNvSpPr>
          <p:nvPr>
            <p:ph type="dt" sz="half" idx="10"/>
          </p:nvPr>
        </p:nvSpPr>
        <p:spPr/>
        <p:txBody>
          <a:bodyPr/>
          <a:lstStyle/>
          <a:p>
            <a:fld id="{3F132738-4541-432B-BEDF-87F65C9D3590}" type="datetimeFigureOut">
              <a:rPr lang="es-CO" smtClean="0"/>
              <a:t>31/08/2022</a:t>
            </a:fld>
            <a:endParaRPr lang="es-CO"/>
          </a:p>
        </p:txBody>
      </p:sp>
      <p:sp>
        <p:nvSpPr>
          <p:cNvPr id="6" name="Footer Placeholder 5">
            <a:extLst>
              <a:ext uri="{FF2B5EF4-FFF2-40B4-BE49-F238E27FC236}">
                <a16:creationId xmlns:a16="http://schemas.microsoft.com/office/drawing/2014/main" id="{6172D099-E127-429F-9A48-AFD1505FB845}"/>
              </a:ext>
            </a:extLst>
          </p:cNvPr>
          <p:cNvSpPr>
            <a:spLocks noGrp="1"/>
          </p:cNvSpPr>
          <p:nvPr>
            <p:ph type="ftr" sz="quarter" idx="11"/>
          </p:nvPr>
        </p:nvSpPr>
        <p:spPr/>
        <p:txBody>
          <a:bodyPr/>
          <a:lstStyle/>
          <a:p>
            <a:endParaRPr lang="es-CO"/>
          </a:p>
        </p:txBody>
      </p:sp>
      <p:sp>
        <p:nvSpPr>
          <p:cNvPr id="7" name="Slide Number Placeholder 6">
            <a:extLst>
              <a:ext uri="{FF2B5EF4-FFF2-40B4-BE49-F238E27FC236}">
                <a16:creationId xmlns:a16="http://schemas.microsoft.com/office/drawing/2014/main" id="{3F1702B0-5BE5-4B69-AC3B-7857F7A3C886}"/>
              </a:ext>
            </a:extLst>
          </p:cNvPr>
          <p:cNvSpPr>
            <a:spLocks noGrp="1"/>
          </p:cNvSpPr>
          <p:nvPr>
            <p:ph type="sldNum" sz="quarter" idx="12"/>
          </p:nvPr>
        </p:nvSpPr>
        <p:spPr/>
        <p:txBody>
          <a:bodyPr/>
          <a:lstStyle/>
          <a:p>
            <a:fld id="{5B529CF3-5023-4D16-87A9-BBF34B989136}" type="slidenum">
              <a:rPr lang="es-CO" smtClean="0"/>
              <a:t>‹Nº›</a:t>
            </a:fld>
            <a:endParaRPr lang="es-CO"/>
          </a:p>
        </p:txBody>
      </p:sp>
    </p:spTree>
    <p:extLst>
      <p:ext uri="{BB962C8B-B14F-4D97-AF65-F5344CB8AC3E}">
        <p14:creationId xmlns:p14="http://schemas.microsoft.com/office/powerpoint/2010/main" val="3960852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59120D8-9E98-48BC-8479-FCC67FB650A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s-CO"/>
          </a:p>
        </p:txBody>
      </p:sp>
      <p:sp>
        <p:nvSpPr>
          <p:cNvPr id="3" name="Text Placeholder 2">
            <a:extLst>
              <a:ext uri="{FF2B5EF4-FFF2-40B4-BE49-F238E27FC236}">
                <a16:creationId xmlns:a16="http://schemas.microsoft.com/office/drawing/2014/main" id="{7E245725-72EB-4C25-9F85-DFA8E802D57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O"/>
          </a:p>
        </p:txBody>
      </p:sp>
      <p:sp>
        <p:nvSpPr>
          <p:cNvPr id="4" name="Date Placeholder 3">
            <a:extLst>
              <a:ext uri="{FF2B5EF4-FFF2-40B4-BE49-F238E27FC236}">
                <a16:creationId xmlns:a16="http://schemas.microsoft.com/office/drawing/2014/main" id="{46515054-6CF7-4A93-877D-C217A143B97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132738-4541-432B-BEDF-87F65C9D3590}" type="datetimeFigureOut">
              <a:rPr lang="es-CO" smtClean="0"/>
              <a:t>31/08/2022</a:t>
            </a:fld>
            <a:endParaRPr lang="es-CO"/>
          </a:p>
        </p:txBody>
      </p:sp>
      <p:sp>
        <p:nvSpPr>
          <p:cNvPr id="5" name="Footer Placeholder 4">
            <a:extLst>
              <a:ext uri="{FF2B5EF4-FFF2-40B4-BE49-F238E27FC236}">
                <a16:creationId xmlns:a16="http://schemas.microsoft.com/office/drawing/2014/main" id="{A75F970E-7F0B-4A1F-AFF0-7A664736F5F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Slide Number Placeholder 5">
            <a:extLst>
              <a:ext uri="{FF2B5EF4-FFF2-40B4-BE49-F238E27FC236}">
                <a16:creationId xmlns:a16="http://schemas.microsoft.com/office/drawing/2014/main" id="{F557FEB7-DFE5-4719-BE15-9583DC26C4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529CF3-5023-4D16-87A9-BBF34B989136}" type="slidenum">
              <a:rPr lang="es-CO" smtClean="0"/>
              <a:t>‹Nº›</a:t>
            </a:fld>
            <a:endParaRPr lang="es-CO"/>
          </a:p>
        </p:txBody>
      </p:sp>
      <p:pic>
        <p:nvPicPr>
          <p:cNvPr id="7" name="6 Imagen"/>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503" y="282"/>
            <a:ext cx="12191497" cy="6857717"/>
          </a:xfrm>
          <a:prstGeom prst="rect">
            <a:avLst/>
          </a:prstGeom>
        </p:spPr>
      </p:pic>
    </p:spTree>
    <p:extLst>
      <p:ext uri="{BB962C8B-B14F-4D97-AF65-F5344CB8AC3E}">
        <p14:creationId xmlns:p14="http://schemas.microsoft.com/office/powerpoint/2010/main" val="31565370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jpeg"/><Relationship Id="rId2" Type="http://schemas.openxmlformats.org/officeDocument/2006/relationships/image" Target="../media/image24.png"/><Relationship Id="rId1" Type="http://schemas.openxmlformats.org/officeDocument/2006/relationships/slideLayout" Target="../slideLayouts/slideLayout6.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png"/><Relationship Id="rId9" Type="http://schemas.openxmlformats.org/officeDocument/2006/relationships/image" Target="../media/image3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364111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22E4BF9E-F5E9-405E-A1FC-03C414AE8D0C}"/>
              </a:ext>
            </a:extLst>
          </p:cNvPr>
          <p:cNvSpPr txBox="1"/>
          <p:nvPr/>
        </p:nvSpPr>
        <p:spPr>
          <a:xfrm>
            <a:off x="-179884" y="182766"/>
            <a:ext cx="12546766" cy="610680"/>
          </a:xfrm>
          <a:prstGeom prst="rect">
            <a:avLst/>
          </a:prstGeom>
          <a:noFill/>
        </p:spPr>
        <p:txBody>
          <a:bodyPr wrap="square">
            <a:spAutoFit/>
          </a:bodyPr>
          <a:lstStyle/>
          <a:p>
            <a:pPr algn="ctr">
              <a:lnSpc>
                <a:spcPct val="107000"/>
              </a:lnSpc>
              <a:spcAft>
                <a:spcPts val="800"/>
              </a:spcAft>
            </a:pPr>
            <a:r>
              <a:rPr lang="es-ES" sz="3100" b="1" dirty="0">
                <a:solidFill>
                  <a:schemeClr val="accent1">
                    <a:lumMod val="50000"/>
                  </a:schemeClr>
                </a:solidFill>
                <a:effectLst>
                  <a:outerShdw blurRad="38100" dist="38100" dir="2700000" algn="tl">
                    <a:srgbClr val="000000">
                      <a:alpha val="43137"/>
                    </a:srgbClr>
                  </a:outerShdw>
                </a:effectLst>
                <a:latin typeface="Aharoni" panose="02010803020104030203" pitchFamily="2" charset="-79"/>
                <a:ea typeface="Calibri" panose="020F0502020204030204" pitchFamily="34" charset="0"/>
                <a:cs typeface="Aharoni" panose="02010803020104030203" pitchFamily="2" charset="-79"/>
              </a:rPr>
              <a:t>¿CUÁLES SON LOS SÍNTOMAS DEL SARAMPIÓN Y LA RUBEOLA? </a:t>
            </a:r>
          </a:p>
        </p:txBody>
      </p:sp>
      <p:pic>
        <p:nvPicPr>
          <p:cNvPr id="8194" name="Picture 2" descr="Vector Transparente PNG Y SVG De Fiebre De Carácter De Síntoma De Covid 19">
            <a:extLst>
              <a:ext uri="{FF2B5EF4-FFF2-40B4-BE49-F238E27FC236}">
                <a16:creationId xmlns:a16="http://schemas.microsoft.com/office/drawing/2014/main" id="{19CB2487-F4F1-4F16-B922-47683CEEF6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1186" y="1468050"/>
            <a:ext cx="1699839" cy="1699839"/>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a:extLst>
              <a:ext uri="{FF2B5EF4-FFF2-40B4-BE49-F238E27FC236}">
                <a16:creationId xmlns:a16="http://schemas.microsoft.com/office/drawing/2014/main" id="{43747654-EB64-4065-A330-6B0CEF629DBF}"/>
              </a:ext>
            </a:extLst>
          </p:cNvPr>
          <p:cNvPicPr>
            <a:picLocks noChangeAspect="1"/>
          </p:cNvPicPr>
          <p:nvPr/>
        </p:nvPicPr>
        <p:blipFill>
          <a:blip r:embed="rId3"/>
          <a:stretch>
            <a:fillRect/>
          </a:stretch>
        </p:blipFill>
        <p:spPr>
          <a:xfrm>
            <a:off x="3398714" y="1632462"/>
            <a:ext cx="1055439" cy="1454596"/>
          </a:xfrm>
          <a:prstGeom prst="rect">
            <a:avLst/>
          </a:prstGeom>
        </p:spPr>
      </p:pic>
      <p:pic>
        <p:nvPicPr>
          <p:cNvPr id="8196" name="Picture 4" descr="Diseños de camisetas de nasal &amp; más Merch">
            <a:extLst>
              <a:ext uri="{FF2B5EF4-FFF2-40B4-BE49-F238E27FC236}">
                <a16:creationId xmlns:a16="http://schemas.microsoft.com/office/drawing/2014/main" id="{8DC63E8F-EC85-4169-AEED-3022090F65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1527" y="1582436"/>
            <a:ext cx="1370363" cy="1370363"/>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Conjuntivitis en adultos: cómo evitar el contagio - AS.com">
            <a:extLst>
              <a:ext uri="{FF2B5EF4-FFF2-40B4-BE49-F238E27FC236}">
                <a16:creationId xmlns:a16="http://schemas.microsoft.com/office/drawing/2014/main" id="{15C6E80B-6B43-4157-89BB-E396E1FEC33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53232" t="10432" r="3846" b="18506"/>
          <a:stretch/>
        </p:blipFill>
        <p:spPr bwMode="auto">
          <a:xfrm>
            <a:off x="7911915" y="1576976"/>
            <a:ext cx="1257204" cy="1318170"/>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22,432 Sarpullido Imágenes y Fotos - 123RF">
            <a:extLst>
              <a:ext uri="{FF2B5EF4-FFF2-40B4-BE49-F238E27FC236}">
                <a16:creationId xmlns:a16="http://schemas.microsoft.com/office/drawing/2014/main" id="{240E37A2-EDFB-4CD9-A63D-68B6E123595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827677" y="1413541"/>
            <a:ext cx="1699839" cy="1699839"/>
          </a:xfrm>
          <a:prstGeom prst="rect">
            <a:avLst/>
          </a:prstGeom>
          <a:noFill/>
          <a:extLst>
            <a:ext uri="{909E8E84-426E-40DD-AFC4-6F175D3DCCD1}">
              <a14:hiddenFill xmlns:a14="http://schemas.microsoft.com/office/drawing/2010/main">
                <a:solidFill>
                  <a:srgbClr val="FFFFFF"/>
                </a:solidFill>
              </a14:hiddenFill>
            </a:ext>
          </a:extLst>
        </p:spPr>
      </p:pic>
      <p:pic>
        <p:nvPicPr>
          <p:cNvPr id="8204" name="Picture 12" descr="Sarampión – Aspectos Clínicos | Biota et Scientia">
            <a:extLst>
              <a:ext uri="{FF2B5EF4-FFF2-40B4-BE49-F238E27FC236}">
                <a16:creationId xmlns:a16="http://schemas.microsoft.com/office/drawing/2014/main" id="{27D2A13F-3CD1-4496-83A5-24EBFD6E10F4}"/>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3846" t="8677" b="7577"/>
          <a:stretch/>
        </p:blipFill>
        <p:spPr bwMode="auto">
          <a:xfrm>
            <a:off x="2472920" y="4463498"/>
            <a:ext cx="2143125" cy="1244377"/>
          </a:xfrm>
          <a:prstGeom prst="rect">
            <a:avLst/>
          </a:prstGeom>
          <a:noFill/>
          <a:extLst>
            <a:ext uri="{909E8E84-426E-40DD-AFC4-6F175D3DCCD1}">
              <a14:hiddenFill xmlns:a14="http://schemas.microsoft.com/office/drawing/2010/main">
                <a:solidFill>
                  <a:srgbClr val="FFFFFF"/>
                </a:solidFill>
              </a14:hiddenFill>
            </a:ext>
          </a:extLst>
        </p:spPr>
      </p:pic>
      <p:sp>
        <p:nvSpPr>
          <p:cNvPr id="13" name="CuadroTexto 12">
            <a:extLst>
              <a:ext uri="{FF2B5EF4-FFF2-40B4-BE49-F238E27FC236}">
                <a16:creationId xmlns:a16="http://schemas.microsoft.com/office/drawing/2014/main" id="{E47FB77E-836E-43F8-9A67-300B67282F0B}"/>
              </a:ext>
            </a:extLst>
          </p:cNvPr>
          <p:cNvSpPr txBox="1"/>
          <p:nvPr/>
        </p:nvSpPr>
        <p:spPr>
          <a:xfrm>
            <a:off x="3427637" y="918581"/>
            <a:ext cx="5259228" cy="416268"/>
          </a:xfrm>
          <a:prstGeom prst="rect">
            <a:avLst/>
          </a:prstGeom>
          <a:solidFill>
            <a:schemeClr val="accent1">
              <a:lumMod val="40000"/>
              <a:lumOff val="60000"/>
            </a:schemeClr>
          </a:solidFill>
        </p:spPr>
        <p:txBody>
          <a:bodyPr wrap="square">
            <a:spAutoFit/>
          </a:bodyPr>
          <a:lstStyle/>
          <a:p>
            <a:pPr algn="ctr">
              <a:lnSpc>
                <a:spcPct val="107000"/>
              </a:lnSpc>
              <a:spcAft>
                <a:spcPts val="800"/>
              </a:spcAft>
            </a:pPr>
            <a:r>
              <a:rPr lang="es-ES" sz="2000" dirty="0">
                <a:solidFill>
                  <a:schemeClr val="accent1">
                    <a:lumMod val="50000"/>
                  </a:schemeClr>
                </a:solidFill>
                <a:latin typeface="Aharoni" panose="02010803020104030203" pitchFamily="2" charset="-79"/>
                <a:ea typeface="Calibri" panose="020F0502020204030204" pitchFamily="34" charset="0"/>
                <a:cs typeface="Aharoni" panose="02010803020104030203" pitchFamily="2" charset="-79"/>
              </a:rPr>
              <a:t>Signos y síntomas compartidos.</a:t>
            </a:r>
          </a:p>
        </p:txBody>
      </p:sp>
      <p:sp>
        <p:nvSpPr>
          <p:cNvPr id="14" name="CuadroTexto 13">
            <a:extLst>
              <a:ext uri="{FF2B5EF4-FFF2-40B4-BE49-F238E27FC236}">
                <a16:creationId xmlns:a16="http://schemas.microsoft.com/office/drawing/2014/main" id="{B460155C-16C0-479F-8D84-125CAD9116BB}"/>
              </a:ext>
            </a:extLst>
          </p:cNvPr>
          <p:cNvSpPr txBox="1"/>
          <p:nvPr/>
        </p:nvSpPr>
        <p:spPr>
          <a:xfrm>
            <a:off x="1197340" y="3113380"/>
            <a:ext cx="852244" cy="351506"/>
          </a:xfrm>
          <a:prstGeom prst="rect">
            <a:avLst/>
          </a:prstGeom>
          <a:noFill/>
        </p:spPr>
        <p:txBody>
          <a:bodyPr wrap="square">
            <a:spAutoFit/>
          </a:bodyPr>
          <a:lstStyle/>
          <a:p>
            <a:pPr algn="ctr">
              <a:lnSpc>
                <a:spcPct val="107000"/>
              </a:lnSpc>
              <a:spcAft>
                <a:spcPts val="800"/>
              </a:spcAft>
            </a:pPr>
            <a:r>
              <a:rPr lang="es-ES" sz="1600" dirty="0">
                <a:solidFill>
                  <a:schemeClr val="accent1">
                    <a:lumMod val="50000"/>
                  </a:schemeClr>
                </a:solidFill>
                <a:latin typeface="Aharoni" panose="02010803020104030203" pitchFamily="2" charset="-79"/>
                <a:ea typeface="Calibri" panose="020F0502020204030204" pitchFamily="34" charset="0"/>
                <a:cs typeface="Aharoni" panose="02010803020104030203" pitchFamily="2" charset="-79"/>
              </a:rPr>
              <a:t>Fiebre</a:t>
            </a:r>
          </a:p>
        </p:txBody>
      </p:sp>
      <p:sp>
        <p:nvSpPr>
          <p:cNvPr id="15" name="CuadroTexto 14">
            <a:extLst>
              <a:ext uri="{FF2B5EF4-FFF2-40B4-BE49-F238E27FC236}">
                <a16:creationId xmlns:a16="http://schemas.microsoft.com/office/drawing/2014/main" id="{3BA9481C-7605-425D-8451-4190A322CF79}"/>
              </a:ext>
            </a:extLst>
          </p:cNvPr>
          <p:cNvSpPr txBox="1"/>
          <p:nvPr/>
        </p:nvSpPr>
        <p:spPr>
          <a:xfrm>
            <a:off x="3547557" y="3147026"/>
            <a:ext cx="852244" cy="351506"/>
          </a:xfrm>
          <a:prstGeom prst="rect">
            <a:avLst/>
          </a:prstGeom>
          <a:noFill/>
        </p:spPr>
        <p:txBody>
          <a:bodyPr wrap="square">
            <a:spAutoFit/>
          </a:bodyPr>
          <a:lstStyle/>
          <a:p>
            <a:pPr algn="ctr">
              <a:lnSpc>
                <a:spcPct val="107000"/>
              </a:lnSpc>
              <a:spcAft>
                <a:spcPts val="800"/>
              </a:spcAft>
            </a:pPr>
            <a:r>
              <a:rPr lang="es-ES" sz="1600" dirty="0">
                <a:solidFill>
                  <a:schemeClr val="accent1">
                    <a:lumMod val="50000"/>
                  </a:schemeClr>
                </a:solidFill>
                <a:latin typeface="Aharoni" panose="02010803020104030203" pitchFamily="2" charset="-79"/>
                <a:ea typeface="Calibri" panose="020F0502020204030204" pitchFamily="34" charset="0"/>
                <a:cs typeface="Aharoni" panose="02010803020104030203" pitchFamily="2" charset="-79"/>
              </a:rPr>
              <a:t>Tos</a:t>
            </a:r>
          </a:p>
        </p:txBody>
      </p:sp>
      <p:sp>
        <p:nvSpPr>
          <p:cNvPr id="16" name="CuadroTexto 15">
            <a:extLst>
              <a:ext uri="{FF2B5EF4-FFF2-40B4-BE49-F238E27FC236}">
                <a16:creationId xmlns:a16="http://schemas.microsoft.com/office/drawing/2014/main" id="{13CF5EB6-2F47-49B6-8FF0-CF5ABE23D8B9}"/>
              </a:ext>
            </a:extLst>
          </p:cNvPr>
          <p:cNvSpPr txBox="1"/>
          <p:nvPr/>
        </p:nvSpPr>
        <p:spPr>
          <a:xfrm>
            <a:off x="5194172" y="3004329"/>
            <a:ext cx="1974401" cy="614977"/>
          </a:xfrm>
          <a:prstGeom prst="rect">
            <a:avLst/>
          </a:prstGeom>
          <a:noFill/>
        </p:spPr>
        <p:txBody>
          <a:bodyPr wrap="square">
            <a:spAutoFit/>
          </a:bodyPr>
          <a:lstStyle/>
          <a:p>
            <a:pPr algn="ctr">
              <a:lnSpc>
                <a:spcPct val="107000"/>
              </a:lnSpc>
              <a:spcAft>
                <a:spcPts val="800"/>
              </a:spcAft>
            </a:pPr>
            <a:r>
              <a:rPr lang="es-ES" sz="1600" dirty="0">
                <a:solidFill>
                  <a:schemeClr val="accent1">
                    <a:lumMod val="50000"/>
                  </a:schemeClr>
                </a:solidFill>
                <a:latin typeface="Aharoni" panose="02010803020104030203" pitchFamily="2" charset="-79"/>
                <a:ea typeface="Calibri" panose="020F0502020204030204" pitchFamily="34" charset="0"/>
                <a:cs typeface="Aharoni" panose="02010803020104030203" pitchFamily="2" charset="-79"/>
              </a:rPr>
              <a:t>Secreción nasal o moqueo</a:t>
            </a:r>
          </a:p>
        </p:txBody>
      </p:sp>
      <p:sp>
        <p:nvSpPr>
          <p:cNvPr id="17" name="CuadroTexto 16">
            <a:extLst>
              <a:ext uri="{FF2B5EF4-FFF2-40B4-BE49-F238E27FC236}">
                <a16:creationId xmlns:a16="http://schemas.microsoft.com/office/drawing/2014/main" id="{705059EB-E62D-435A-85AA-B9711A431ABC}"/>
              </a:ext>
            </a:extLst>
          </p:cNvPr>
          <p:cNvSpPr txBox="1"/>
          <p:nvPr/>
        </p:nvSpPr>
        <p:spPr>
          <a:xfrm>
            <a:off x="7827131" y="3082470"/>
            <a:ext cx="1510216" cy="351506"/>
          </a:xfrm>
          <a:prstGeom prst="rect">
            <a:avLst/>
          </a:prstGeom>
          <a:noFill/>
        </p:spPr>
        <p:txBody>
          <a:bodyPr wrap="square">
            <a:spAutoFit/>
          </a:bodyPr>
          <a:lstStyle/>
          <a:p>
            <a:pPr algn="ctr">
              <a:lnSpc>
                <a:spcPct val="107000"/>
              </a:lnSpc>
              <a:spcAft>
                <a:spcPts val="800"/>
              </a:spcAft>
            </a:pPr>
            <a:r>
              <a:rPr lang="es-ES" sz="1600" dirty="0">
                <a:solidFill>
                  <a:schemeClr val="accent1">
                    <a:lumMod val="50000"/>
                  </a:schemeClr>
                </a:solidFill>
                <a:latin typeface="Aharoni" panose="02010803020104030203" pitchFamily="2" charset="-79"/>
                <a:ea typeface="Calibri" panose="020F0502020204030204" pitchFamily="34" charset="0"/>
                <a:cs typeface="Aharoni" panose="02010803020104030203" pitchFamily="2" charset="-79"/>
              </a:rPr>
              <a:t>Conjuntivitis</a:t>
            </a:r>
          </a:p>
        </p:txBody>
      </p:sp>
      <p:sp>
        <p:nvSpPr>
          <p:cNvPr id="18" name="CuadroTexto 17">
            <a:extLst>
              <a:ext uri="{FF2B5EF4-FFF2-40B4-BE49-F238E27FC236}">
                <a16:creationId xmlns:a16="http://schemas.microsoft.com/office/drawing/2014/main" id="{1751CDED-5A76-44B0-8B74-6BA9258D67C8}"/>
              </a:ext>
            </a:extLst>
          </p:cNvPr>
          <p:cNvSpPr txBox="1"/>
          <p:nvPr/>
        </p:nvSpPr>
        <p:spPr>
          <a:xfrm>
            <a:off x="9750573" y="3129570"/>
            <a:ext cx="1849499" cy="319126"/>
          </a:xfrm>
          <a:prstGeom prst="rect">
            <a:avLst/>
          </a:prstGeom>
          <a:noFill/>
        </p:spPr>
        <p:txBody>
          <a:bodyPr wrap="square">
            <a:spAutoFit/>
          </a:bodyPr>
          <a:lstStyle/>
          <a:p>
            <a:pPr algn="ctr">
              <a:lnSpc>
                <a:spcPct val="107000"/>
              </a:lnSpc>
              <a:spcAft>
                <a:spcPts val="800"/>
              </a:spcAft>
            </a:pPr>
            <a:r>
              <a:rPr lang="es-ES" sz="1400" dirty="0">
                <a:solidFill>
                  <a:schemeClr val="accent1">
                    <a:lumMod val="50000"/>
                  </a:schemeClr>
                </a:solidFill>
                <a:latin typeface="Aharoni" panose="02010803020104030203" pitchFamily="2" charset="-79"/>
                <a:ea typeface="Calibri" panose="020F0502020204030204" pitchFamily="34" charset="0"/>
                <a:cs typeface="Aharoni" panose="02010803020104030203" pitchFamily="2" charset="-79"/>
              </a:rPr>
              <a:t>Erupción en la piel</a:t>
            </a:r>
          </a:p>
        </p:txBody>
      </p:sp>
      <p:sp>
        <p:nvSpPr>
          <p:cNvPr id="19" name="CuadroTexto 18">
            <a:extLst>
              <a:ext uri="{FF2B5EF4-FFF2-40B4-BE49-F238E27FC236}">
                <a16:creationId xmlns:a16="http://schemas.microsoft.com/office/drawing/2014/main" id="{AB3BDD8A-9DF9-41F6-98D0-D1A7076EAA53}"/>
              </a:ext>
            </a:extLst>
          </p:cNvPr>
          <p:cNvSpPr txBox="1"/>
          <p:nvPr/>
        </p:nvSpPr>
        <p:spPr>
          <a:xfrm>
            <a:off x="2049584" y="3840147"/>
            <a:ext cx="3055595" cy="416268"/>
          </a:xfrm>
          <a:prstGeom prst="rect">
            <a:avLst/>
          </a:prstGeom>
          <a:solidFill>
            <a:schemeClr val="accent1">
              <a:lumMod val="40000"/>
              <a:lumOff val="60000"/>
            </a:schemeClr>
          </a:solidFill>
        </p:spPr>
        <p:txBody>
          <a:bodyPr wrap="square">
            <a:spAutoFit/>
          </a:bodyPr>
          <a:lstStyle/>
          <a:p>
            <a:pPr algn="ctr">
              <a:lnSpc>
                <a:spcPct val="107000"/>
              </a:lnSpc>
              <a:spcAft>
                <a:spcPts val="800"/>
              </a:spcAft>
            </a:pPr>
            <a:r>
              <a:rPr lang="es-ES" sz="2000" dirty="0">
                <a:solidFill>
                  <a:schemeClr val="accent1">
                    <a:lumMod val="50000"/>
                  </a:schemeClr>
                </a:solidFill>
                <a:latin typeface="Aharoni" panose="02010803020104030203" pitchFamily="2" charset="-79"/>
                <a:ea typeface="Calibri" panose="020F0502020204030204" pitchFamily="34" charset="0"/>
                <a:cs typeface="Aharoni" panose="02010803020104030203" pitchFamily="2" charset="-79"/>
              </a:rPr>
              <a:t>En caso de sarampión.</a:t>
            </a:r>
          </a:p>
        </p:txBody>
      </p:sp>
      <p:sp>
        <p:nvSpPr>
          <p:cNvPr id="20" name="CuadroTexto 19">
            <a:extLst>
              <a:ext uri="{FF2B5EF4-FFF2-40B4-BE49-F238E27FC236}">
                <a16:creationId xmlns:a16="http://schemas.microsoft.com/office/drawing/2014/main" id="{FCEA82FC-A40E-46FA-B3CC-8E08AE1032F9}"/>
              </a:ext>
            </a:extLst>
          </p:cNvPr>
          <p:cNvSpPr txBox="1"/>
          <p:nvPr/>
        </p:nvSpPr>
        <p:spPr>
          <a:xfrm>
            <a:off x="7159067" y="3793665"/>
            <a:ext cx="3055595" cy="416268"/>
          </a:xfrm>
          <a:prstGeom prst="rect">
            <a:avLst/>
          </a:prstGeom>
          <a:solidFill>
            <a:schemeClr val="accent1">
              <a:lumMod val="40000"/>
              <a:lumOff val="60000"/>
            </a:schemeClr>
          </a:solidFill>
        </p:spPr>
        <p:txBody>
          <a:bodyPr wrap="square">
            <a:spAutoFit/>
          </a:bodyPr>
          <a:lstStyle/>
          <a:p>
            <a:pPr algn="ctr">
              <a:lnSpc>
                <a:spcPct val="107000"/>
              </a:lnSpc>
              <a:spcAft>
                <a:spcPts val="800"/>
              </a:spcAft>
            </a:pPr>
            <a:r>
              <a:rPr lang="es-ES" sz="2000" dirty="0">
                <a:solidFill>
                  <a:schemeClr val="accent1">
                    <a:lumMod val="50000"/>
                  </a:schemeClr>
                </a:solidFill>
                <a:latin typeface="Aharoni" panose="02010803020104030203" pitchFamily="2" charset="-79"/>
                <a:ea typeface="Calibri" panose="020F0502020204030204" pitchFamily="34" charset="0"/>
                <a:cs typeface="Aharoni" panose="02010803020104030203" pitchFamily="2" charset="-79"/>
              </a:rPr>
              <a:t>En caso de rubeola.</a:t>
            </a:r>
          </a:p>
        </p:txBody>
      </p:sp>
      <p:pic>
        <p:nvPicPr>
          <p:cNvPr id="21" name="Imagen 20" descr="Sarampión y Rubéola: Las Diferencias - Enfermagem Ilustrada">
            <a:extLst>
              <a:ext uri="{FF2B5EF4-FFF2-40B4-BE49-F238E27FC236}">
                <a16:creationId xmlns:a16="http://schemas.microsoft.com/office/drawing/2014/main" id="{CE3BD0E8-879A-43A3-81AD-7C3345652DB7}"/>
              </a:ext>
            </a:extLst>
          </p:cNvPr>
          <p:cNvPicPr/>
          <p:nvPr/>
        </p:nvPicPr>
        <p:blipFill rotWithShape="1">
          <a:blip r:embed="rId8">
            <a:extLst>
              <a:ext uri="{28A0092B-C50C-407E-A947-70E740481C1C}">
                <a14:useLocalDpi xmlns:a14="http://schemas.microsoft.com/office/drawing/2010/main" val="0"/>
              </a:ext>
            </a:extLst>
          </a:blip>
          <a:srcRect l="62645" t="27060" r="24725" b="41916"/>
          <a:stretch/>
        </p:blipFill>
        <p:spPr bwMode="auto">
          <a:xfrm>
            <a:off x="9517947" y="4368641"/>
            <a:ext cx="889279" cy="1277192"/>
          </a:xfrm>
          <a:prstGeom prst="rect">
            <a:avLst/>
          </a:prstGeom>
          <a:noFill/>
          <a:ln>
            <a:noFill/>
          </a:ln>
        </p:spPr>
      </p:pic>
      <p:pic>
        <p:nvPicPr>
          <p:cNvPr id="8206" name="Picture 14" descr="ENARM Flashcards | Chegg.com">
            <a:extLst>
              <a:ext uri="{FF2B5EF4-FFF2-40B4-BE49-F238E27FC236}">
                <a16:creationId xmlns:a16="http://schemas.microsoft.com/office/drawing/2014/main" id="{8A6ACE7E-7B5C-4EE3-B9BA-3D27D7AD460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96570" y="4401456"/>
            <a:ext cx="2009597" cy="1244377"/>
          </a:xfrm>
          <a:prstGeom prst="rect">
            <a:avLst/>
          </a:prstGeom>
          <a:noFill/>
          <a:extLst>
            <a:ext uri="{909E8E84-426E-40DD-AFC4-6F175D3DCCD1}">
              <a14:hiddenFill xmlns:a14="http://schemas.microsoft.com/office/drawing/2010/main">
                <a:solidFill>
                  <a:srgbClr val="FFFFFF"/>
                </a:solidFill>
              </a14:hiddenFill>
            </a:ext>
          </a:extLst>
        </p:spPr>
      </p:pic>
      <p:sp>
        <p:nvSpPr>
          <p:cNvPr id="23" name="CuadroTexto 22">
            <a:extLst>
              <a:ext uri="{FF2B5EF4-FFF2-40B4-BE49-F238E27FC236}">
                <a16:creationId xmlns:a16="http://schemas.microsoft.com/office/drawing/2014/main" id="{1C67D9E5-2F36-49CA-8E53-E8D861A3B319}"/>
              </a:ext>
            </a:extLst>
          </p:cNvPr>
          <p:cNvSpPr txBox="1"/>
          <p:nvPr/>
        </p:nvSpPr>
        <p:spPr>
          <a:xfrm>
            <a:off x="2472920" y="5743225"/>
            <a:ext cx="2143124" cy="351506"/>
          </a:xfrm>
          <a:prstGeom prst="rect">
            <a:avLst/>
          </a:prstGeom>
          <a:noFill/>
        </p:spPr>
        <p:txBody>
          <a:bodyPr wrap="square">
            <a:spAutoFit/>
          </a:bodyPr>
          <a:lstStyle/>
          <a:p>
            <a:pPr algn="ctr">
              <a:lnSpc>
                <a:spcPct val="107000"/>
              </a:lnSpc>
              <a:spcAft>
                <a:spcPts val="800"/>
              </a:spcAft>
            </a:pPr>
            <a:r>
              <a:rPr lang="es-ES" sz="1600" dirty="0">
                <a:solidFill>
                  <a:schemeClr val="accent1">
                    <a:lumMod val="50000"/>
                  </a:schemeClr>
                </a:solidFill>
                <a:latin typeface="Aharoni" panose="02010803020104030203" pitchFamily="2" charset="-79"/>
                <a:ea typeface="Calibri" panose="020F0502020204030204" pitchFamily="34" charset="0"/>
                <a:cs typeface="Aharoni" panose="02010803020104030203" pitchFamily="2" charset="-79"/>
              </a:rPr>
              <a:t>Manchas de Koplik </a:t>
            </a:r>
          </a:p>
        </p:txBody>
      </p:sp>
      <p:sp>
        <p:nvSpPr>
          <p:cNvPr id="24" name="CuadroTexto 23">
            <a:extLst>
              <a:ext uri="{FF2B5EF4-FFF2-40B4-BE49-F238E27FC236}">
                <a16:creationId xmlns:a16="http://schemas.microsoft.com/office/drawing/2014/main" id="{006763EF-80A8-4F67-8E04-A565C71E95C8}"/>
              </a:ext>
            </a:extLst>
          </p:cNvPr>
          <p:cNvSpPr txBox="1"/>
          <p:nvPr/>
        </p:nvSpPr>
        <p:spPr>
          <a:xfrm>
            <a:off x="6316282" y="5681183"/>
            <a:ext cx="2890366" cy="351506"/>
          </a:xfrm>
          <a:prstGeom prst="rect">
            <a:avLst/>
          </a:prstGeom>
          <a:noFill/>
        </p:spPr>
        <p:txBody>
          <a:bodyPr wrap="square">
            <a:spAutoFit/>
          </a:bodyPr>
          <a:lstStyle/>
          <a:p>
            <a:pPr algn="ctr">
              <a:lnSpc>
                <a:spcPct val="107000"/>
              </a:lnSpc>
              <a:spcAft>
                <a:spcPts val="800"/>
              </a:spcAft>
            </a:pPr>
            <a:r>
              <a:rPr lang="es-ES" sz="1600" dirty="0">
                <a:solidFill>
                  <a:schemeClr val="accent1">
                    <a:lumMod val="50000"/>
                  </a:schemeClr>
                </a:solidFill>
                <a:latin typeface="Aharoni" panose="02010803020104030203" pitchFamily="2" charset="-79"/>
                <a:ea typeface="Calibri" panose="020F0502020204030204" pitchFamily="34" charset="0"/>
                <a:cs typeface="Aharoni" panose="02010803020104030203" pitchFamily="2" charset="-79"/>
              </a:rPr>
              <a:t>Manchas de forcheimer</a:t>
            </a:r>
          </a:p>
        </p:txBody>
      </p:sp>
      <p:sp>
        <p:nvSpPr>
          <p:cNvPr id="25" name="CuadroTexto 24">
            <a:extLst>
              <a:ext uri="{FF2B5EF4-FFF2-40B4-BE49-F238E27FC236}">
                <a16:creationId xmlns:a16="http://schemas.microsoft.com/office/drawing/2014/main" id="{D8C8D170-E5B6-4FDD-B69D-4F178D443621}"/>
              </a:ext>
            </a:extLst>
          </p:cNvPr>
          <p:cNvSpPr txBox="1"/>
          <p:nvPr/>
        </p:nvSpPr>
        <p:spPr>
          <a:xfrm>
            <a:off x="8717149" y="5681183"/>
            <a:ext cx="2890366" cy="351506"/>
          </a:xfrm>
          <a:prstGeom prst="rect">
            <a:avLst/>
          </a:prstGeom>
          <a:noFill/>
        </p:spPr>
        <p:txBody>
          <a:bodyPr wrap="square">
            <a:spAutoFit/>
          </a:bodyPr>
          <a:lstStyle/>
          <a:p>
            <a:pPr algn="ctr">
              <a:lnSpc>
                <a:spcPct val="107000"/>
              </a:lnSpc>
              <a:spcAft>
                <a:spcPts val="800"/>
              </a:spcAft>
            </a:pPr>
            <a:r>
              <a:rPr lang="es-ES" sz="1600" dirty="0">
                <a:solidFill>
                  <a:schemeClr val="accent1">
                    <a:lumMod val="50000"/>
                  </a:schemeClr>
                </a:solidFill>
                <a:latin typeface="Aharoni" panose="02010803020104030203" pitchFamily="2" charset="-79"/>
                <a:ea typeface="Calibri" panose="020F0502020204030204" pitchFamily="34" charset="0"/>
                <a:cs typeface="Aharoni" panose="02010803020104030203" pitchFamily="2" charset="-79"/>
              </a:rPr>
              <a:t>Ganglios inflamados</a:t>
            </a:r>
          </a:p>
        </p:txBody>
      </p:sp>
    </p:spTree>
    <p:extLst>
      <p:ext uri="{BB962C8B-B14F-4D97-AF65-F5344CB8AC3E}">
        <p14:creationId xmlns:p14="http://schemas.microsoft.com/office/powerpoint/2010/main" val="8462581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2B1AB50-1806-47FD-B9BD-A9F050ECF93A}"/>
              </a:ext>
            </a:extLst>
          </p:cNvPr>
          <p:cNvSpPr txBox="1"/>
          <p:nvPr/>
        </p:nvSpPr>
        <p:spPr>
          <a:xfrm>
            <a:off x="249835" y="377638"/>
            <a:ext cx="11692330" cy="610680"/>
          </a:xfrm>
          <a:prstGeom prst="rect">
            <a:avLst/>
          </a:prstGeom>
          <a:noFill/>
        </p:spPr>
        <p:txBody>
          <a:bodyPr wrap="square">
            <a:spAutoFit/>
          </a:bodyPr>
          <a:lstStyle/>
          <a:p>
            <a:pPr algn="ctr">
              <a:lnSpc>
                <a:spcPct val="107000"/>
              </a:lnSpc>
              <a:spcAft>
                <a:spcPts val="800"/>
              </a:spcAft>
            </a:pPr>
            <a:r>
              <a:rPr lang="es-ES" sz="3100" b="1" dirty="0">
                <a:solidFill>
                  <a:schemeClr val="accent1">
                    <a:lumMod val="50000"/>
                  </a:schemeClr>
                </a:solidFill>
                <a:effectLst>
                  <a:outerShdw blurRad="38100" dist="38100" dir="2700000" algn="tl">
                    <a:srgbClr val="000000">
                      <a:alpha val="43137"/>
                    </a:srgbClr>
                  </a:outerShdw>
                </a:effectLst>
                <a:latin typeface="Aharoni" panose="02010803020104030203" pitchFamily="2" charset="-79"/>
                <a:ea typeface="Calibri" panose="020F0502020204030204" pitchFamily="34" charset="0"/>
                <a:cs typeface="Aharoni" panose="02010803020104030203" pitchFamily="2" charset="-79"/>
              </a:rPr>
              <a:t>CON LA RUBEOLA TAMBIEN DEBEMOS TENER PRESENTE…</a:t>
            </a:r>
          </a:p>
        </p:txBody>
      </p:sp>
      <p:sp>
        <p:nvSpPr>
          <p:cNvPr id="5" name="CuadroTexto 4">
            <a:extLst>
              <a:ext uri="{FF2B5EF4-FFF2-40B4-BE49-F238E27FC236}">
                <a16:creationId xmlns:a16="http://schemas.microsoft.com/office/drawing/2014/main" id="{E0E55CEE-DD7D-44E5-8093-B4D2D0766387}"/>
              </a:ext>
            </a:extLst>
          </p:cNvPr>
          <p:cNvSpPr txBox="1"/>
          <p:nvPr/>
        </p:nvSpPr>
        <p:spPr>
          <a:xfrm>
            <a:off x="452204" y="980538"/>
            <a:ext cx="11489961" cy="2585323"/>
          </a:xfrm>
          <a:prstGeom prst="rect">
            <a:avLst/>
          </a:prstGeom>
          <a:noFill/>
        </p:spPr>
        <p:txBody>
          <a:bodyPr wrap="square">
            <a:spAutoFit/>
          </a:bodyPr>
          <a:lstStyle/>
          <a:p>
            <a:pPr marL="285750" indent="-285750" algn="just">
              <a:buFont typeface="Wingdings" panose="05000000000000000000" pitchFamily="2" charset="2"/>
              <a:buChar char="v"/>
            </a:pPr>
            <a:endParaRPr lang="es-ES" dirty="0">
              <a:latin typeface="Bahnschrift Light" panose="020B0502040204020203" pitchFamily="34" charset="0"/>
            </a:endParaRPr>
          </a:p>
          <a:p>
            <a:pPr marL="285750" indent="-285750" algn="just">
              <a:buFont typeface="Wingdings" panose="05000000000000000000" pitchFamily="2" charset="2"/>
              <a:buChar char="v"/>
            </a:pPr>
            <a:r>
              <a:rPr lang="es-ES" dirty="0">
                <a:latin typeface="Bahnschrift Light" panose="020B0502040204020203" pitchFamily="34" charset="0"/>
              </a:rPr>
              <a:t>En los niños pequeños, por lo general es leve. Pueden tener fiebre y dolor de garganta.</a:t>
            </a:r>
          </a:p>
          <a:p>
            <a:pPr marL="285750" indent="-285750" algn="just">
              <a:buFont typeface="Wingdings" panose="05000000000000000000" pitchFamily="2" charset="2"/>
              <a:buChar char="v"/>
            </a:pPr>
            <a:r>
              <a:rPr lang="es-ES" dirty="0">
                <a:latin typeface="Bahnschrift Light" panose="020B0502040204020203" pitchFamily="34" charset="0"/>
              </a:rPr>
              <a:t>Los adultos pueden presentar dolor de cabeza, conjuntivitis y malestar general por 1 a 5 días antes de que aparezca el brote.</a:t>
            </a:r>
          </a:p>
          <a:p>
            <a:pPr marL="285750" indent="-285750" algn="just">
              <a:buFont typeface="Wingdings" panose="05000000000000000000" pitchFamily="2" charset="2"/>
              <a:buChar char="v"/>
            </a:pPr>
            <a:r>
              <a:rPr lang="es-ES" dirty="0">
                <a:latin typeface="Bahnschrift Light" panose="020B0502040204020203" pitchFamily="34" charset="0"/>
              </a:rPr>
              <a:t>En los adultos pueden aparecer dolores e hinchazón en las articulaciones y rara vez, artritis, especialmente en las mujeres.</a:t>
            </a:r>
          </a:p>
          <a:p>
            <a:pPr marL="285750" indent="-285750" algn="just">
              <a:buFont typeface="Wingdings" panose="05000000000000000000" pitchFamily="2" charset="2"/>
              <a:buChar char="v"/>
            </a:pPr>
            <a:r>
              <a:rPr lang="es-ES" dirty="0">
                <a:latin typeface="Bahnschrift Light" panose="020B0502040204020203" pitchFamily="34" charset="0"/>
              </a:rPr>
              <a:t> Una complicación rara, pero grave es la infección cerebral que puede afectar a los adultos con rubéola.</a:t>
            </a:r>
          </a:p>
          <a:p>
            <a:pPr marL="285750" indent="-285750" algn="just">
              <a:buFont typeface="Wingdings" panose="05000000000000000000" pitchFamily="2" charset="2"/>
              <a:buChar char="v"/>
            </a:pPr>
            <a:r>
              <a:rPr lang="es-ES" dirty="0">
                <a:latin typeface="Bahnschrift Light" panose="020B0502040204020203" pitchFamily="34" charset="0"/>
              </a:rPr>
              <a:t>Las consecuencias más graves de una infección por rubéola son los daños que se pueden presentar durante el proceso de gestación, tales como:</a:t>
            </a:r>
          </a:p>
        </p:txBody>
      </p:sp>
      <p:sp>
        <p:nvSpPr>
          <p:cNvPr id="11" name="CuadroTexto 10">
            <a:extLst>
              <a:ext uri="{FF2B5EF4-FFF2-40B4-BE49-F238E27FC236}">
                <a16:creationId xmlns:a16="http://schemas.microsoft.com/office/drawing/2014/main" id="{24469AA2-7C6C-4E70-AF62-BC60699B6217}"/>
              </a:ext>
            </a:extLst>
          </p:cNvPr>
          <p:cNvSpPr txBox="1"/>
          <p:nvPr/>
        </p:nvSpPr>
        <p:spPr>
          <a:xfrm>
            <a:off x="1051185" y="3429000"/>
            <a:ext cx="10089629" cy="2308324"/>
          </a:xfrm>
          <a:prstGeom prst="rect">
            <a:avLst/>
          </a:prstGeom>
          <a:noFill/>
        </p:spPr>
        <p:txBody>
          <a:bodyPr wrap="square">
            <a:spAutoFit/>
          </a:bodyPr>
          <a:lstStyle/>
          <a:p>
            <a:pPr algn="just"/>
            <a:endParaRPr lang="es-ES" dirty="0">
              <a:latin typeface="Bahnschrift Light" panose="020B0502040204020203" pitchFamily="34" charset="0"/>
            </a:endParaRPr>
          </a:p>
          <a:p>
            <a:pPr marL="285750" indent="-285750" algn="just">
              <a:buFont typeface="Courier New" panose="02070309020205020404" pitchFamily="49" charset="0"/>
              <a:buChar char="o"/>
            </a:pPr>
            <a:r>
              <a:rPr lang="es-ES" dirty="0">
                <a:latin typeface="Bahnschrift Light" panose="020B0502040204020203" pitchFamily="34" charset="0"/>
              </a:rPr>
              <a:t>Defectos congénitos y problemas cardiacos.</a:t>
            </a:r>
          </a:p>
          <a:p>
            <a:pPr marL="285750" indent="-285750" algn="just">
              <a:buFont typeface="Courier New" panose="02070309020205020404" pitchFamily="49" charset="0"/>
              <a:buChar char="o"/>
            </a:pPr>
            <a:r>
              <a:rPr lang="es-ES" dirty="0">
                <a:latin typeface="Bahnschrift Light" panose="020B0502040204020203" pitchFamily="34" charset="0"/>
              </a:rPr>
              <a:t>Pérdida de la audición y la visión</a:t>
            </a:r>
          </a:p>
          <a:p>
            <a:pPr marL="285750" indent="-285750" algn="just">
              <a:buFont typeface="Courier New" panose="02070309020205020404" pitchFamily="49" charset="0"/>
              <a:buChar char="o"/>
            </a:pPr>
            <a:r>
              <a:rPr lang="es-ES" dirty="0">
                <a:latin typeface="Bahnschrift Light" panose="020B0502040204020203" pitchFamily="34" charset="0"/>
              </a:rPr>
              <a:t>Discapacidad mental</a:t>
            </a:r>
          </a:p>
          <a:p>
            <a:pPr marL="285750" indent="-285750" algn="just">
              <a:buFont typeface="Courier New" panose="02070309020205020404" pitchFamily="49" charset="0"/>
              <a:buChar char="o"/>
            </a:pPr>
            <a:r>
              <a:rPr lang="es-ES" dirty="0">
                <a:latin typeface="Bahnschrift Light" panose="020B0502040204020203" pitchFamily="34" charset="0"/>
              </a:rPr>
              <a:t>Lesiones en el bazo</a:t>
            </a:r>
          </a:p>
          <a:p>
            <a:pPr marL="285750" indent="-285750" algn="just">
              <a:buFont typeface="Courier New" panose="02070309020205020404" pitchFamily="49" charset="0"/>
              <a:buChar char="o"/>
            </a:pPr>
            <a:r>
              <a:rPr lang="es-ES" dirty="0">
                <a:latin typeface="Bahnschrift Light" panose="020B0502040204020203" pitchFamily="34" charset="0"/>
              </a:rPr>
              <a:t>Lesiones en hígado</a:t>
            </a:r>
          </a:p>
          <a:p>
            <a:pPr marL="285750" indent="-285750" algn="just">
              <a:buFont typeface="Courier New" panose="02070309020205020404" pitchFamily="49" charset="0"/>
              <a:buChar char="o"/>
            </a:pPr>
            <a:r>
              <a:rPr lang="es-ES" dirty="0">
                <a:latin typeface="Bahnschrift Light" panose="020B0502040204020203" pitchFamily="34" charset="0"/>
              </a:rPr>
              <a:t>Los defectos de nacimiento son más frecuentes si la gestante se infecta en una etapa temprana del embarazo, especialmente durante las 12 primeras semanas. </a:t>
            </a:r>
          </a:p>
        </p:txBody>
      </p:sp>
    </p:spTree>
    <p:extLst>
      <p:ext uri="{BB962C8B-B14F-4D97-AF65-F5344CB8AC3E}">
        <p14:creationId xmlns:p14="http://schemas.microsoft.com/office/powerpoint/2010/main" val="35179105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3A73F55-D0BD-4F20-9AF8-1074D23E4B57}"/>
              </a:ext>
            </a:extLst>
          </p:cNvPr>
          <p:cNvSpPr txBox="1"/>
          <p:nvPr/>
        </p:nvSpPr>
        <p:spPr>
          <a:xfrm>
            <a:off x="167387" y="546912"/>
            <a:ext cx="11692330" cy="610680"/>
          </a:xfrm>
          <a:prstGeom prst="rect">
            <a:avLst/>
          </a:prstGeom>
          <a:noFill/>
        </p:spPr>
        <p:txBody>
          <a:bodyPr wrap="square">
            <a:spAutoFit/>
          </a:bodyPr>
          <a:lstStyle/>
          <a:p>
            <a:pPr algn="ctr">
              <a:lnSpc>
                <a:spcPct val="107000"/>
              </a:lnSpc>
              <a:spcAft>
                <a:spcPts val="800"/>
              </a:spcAft>
            </a:pPr>
            <a:r>
              <a:rPr lang="es-ES" sz="3100" b="1" dirty="0">
                <a:solidFill>
                  <a:schemeClr val="accent1">
                    <a:lumMod val="50000"/>
                  </a:schemeClr>
                </a:solidFill>
                <a:effectLst>
                  <a:outerShdw blurRad="38100" dist="38100" dir="2700000" algn="tl">
                    <a:srgbClr val="000000">
                      <a:alpha val="43137"/>
                    </a:srgbClr>
                  </a:outerShdw>
                </a:effectLst>
                <a:latin typeface="Aharoni" panose="02010803020104030203" pitchFamily="2" charset="-79"/>
                <a:ea typeface="Calibri" panose="020F0502020204030204" pitchFamily="34" charset="0"/>
                <a:cs typeface="Aharoni" panose="02010803020104030203" pitchFamily="2" charset="-79"/>
              </a:rPr>
              <a:t>CON EL SARAMPIÓN TAMBIEN DEBEMOS TENER PRESENTE…</a:t>
            </a:r>
          </a:p>
        </p:txBody>
      </p:sp>
      <p:sp>
        <p:nvSpPr>
          <p:cNvPr id="5" name="CuadroTexto 4">
            <a:extLst>
              <a:ext uri="{FF2B5EF4-FFF2-40B4-BE49-F238E27FC236}">
                <a16:creationId xmlns:a16="http://schemas.microsoft.com/office/drawing/2014/main" id="{728108B2-02E3-4FEC-9B96-1983DBD8264E}"/>
              </a:ext>
            </a:extLst>
          </p:cNvPr>
          <p:cNvSpPr txBox="1"/>
          <p:nvPr/>
        </p:nvSpPr>
        <p:spPr>
          <a:xfrm>
            <a:off x="354765" y="1487374"/>
            <a:ext cx="11347554" cy="923330"/>
          </a:xfrm>
          <a:prstGeom prst="rect">
            <a:avLst/>
          </a:prstGeom>
          <a:noFill/>
        </p:spPr>
        <p:txBody>
          <a:bodyPr wrap="square">
            <a:spAutoFit/>
          </a:bodyPr>
          <a:lstStyle/>
          <a:p>
            <a:pPr marL="285750" indent="-285750" algn="just">
              <a:buFont typeface="Wingdings" panose="05000000000000000000" pitchFamily="2" charset="2"/>
              <a:buChar char="v"/>
            </a:pPr>
            <a:r>
              <a:rPr lang="es-ES" dirty="0">
                <a:latin typeface="Bahnschrift Light" panose="020B0502040204020203" pitchFamily="34" charset="0"/>
              </a:rPr>
              <a:t>Los síntomas iniciales suelen aparecer entre 4 a 7 días después de la infección, consisten en fiebre alta, secreción nasal, irritación de los ojos o conjuntivitis; y varios días después aparecen ronchas de color rosado rojizas que comienzan en cara y cuello, extendiéndose gradualmente al resto del cuerpo.</a:t>
            </a:r>
          </a:p>
        </p:txBody>
      </p:sp>
      <p:sp>
        <p:nvSpPr>
          <p:cNvPr id="7" name="CuadroTexto 6">
            <a:extLst>
              <a:ext uri="{FF2B5EF4-FFF2-40B4-BE49-F238E27FC236}">
                <a16:creationId xmlns:a16="http://schemas.microsoft.com/office/drawing/2014/main" id="{8146459F-3A60-4CEF-9C7D-1E1F0CD90CEC}"/>
              </a:ext>
            </a:extLst>
          </p:cNvPr>
          <p:cNvSpPr txBox="1"/>
          <p:nvPr/>
        </p:nvSpPr>
        <p:spPr>
          <a:xfrm>
            <a:off x="354765" y="2410704"/>
            <a:ext cx="11347554" cy="2585323"/>
          </a:xfrm>
          <a:prstGeom prst="rect">
            <a:avLst/>
          </a:prstGeom>
          <a:noFill/>
        </p:spPr>
        <p:txBody>
          <a:bodyPr wrap="square">
            <a:spAutoFit/>
          </a:bodyPr>
          <a:lstStyle/>
          <a:p>
            <a:pPr marL="285750" indent="-285750" algn="just">
              <a:buFont typeface="Wingdings" panose="05000000000000000000" pitchFamily="2" charset="2"/>
              <a:buChar char="v"/>
            </a:pPr>
            <a:r>
              <a:rPr lang="es-ES" dirty="0">
                <a:latin typeface="Bahnschrift Light" panose="020B0502040204020203" pitchFamily="34" charset="0"/>
              </a:rPr>
              <a:t>El periodo de mayor contagio del Sarampión se presenta cuatro días antes y cuatro días después del inicio de la erupción (exantema), por cada caso confirmado de sarampión se pueden contagiar de 12 a 18 personas no vacunadas.</a:t>
            </a:r>
          </a:p>
          <a:p>
            <a:pPr marL="285750" indent="-285750" algn="just">
              <a:buFont typeface="Wingdings" panose="05000000000000000000" pitchFamily="2" charset="2"/>
              <a:buChar char="v"/>
            </a:pPr>
            <a:r>
              <a:rPr lang="es-ES" dirty="0">
                <a:latin typeface="Bahnschrift Light" panose="020B0502040204020203" pitchFamily="34" charset="0"/>
              </a:rPr>
              <a:t>El sarampión puede causar complicaciones graves, tales como ceguera, encefalitis, diarrea intensa, infecciones del oído y neumonía, sobre todo en niños desnutridos y pacientes que presentan bajas las defensas.</a:t>
            </a:r>
          </a:p>
          <a:p>
            <a:pPr marL="285750" indent="-285750" algn="just">
              <a:buFont typeface="Wingdings" panose="05000000000000000000" pitchFamily="2" charset="2"/>
              <a:buChar char="v"/>
            </a:pPr>
            <a:r>
              <a:rPr lang="es-ES" dirty="0">
                <a:latin typeface="Bahnschrift Light" panose="020B0502040204020203" pitchFamily="34" charset="0"/>
              </a:rPr>
              <a:t>No hay tratamiento específico para el Sarampión y la mayoría de los pacientes se recuperan en 2 o 3 semanas. La única forma de prevenirlo o evitarlo es mediante la vacunación.</a:t>
            </a:r>
          </a:p>
          <a:p>
            <a:pPr marL="285750" indent="-285750" algn="just">
              <a:buFont typeface="Wingdings" panose="05000000000000000000" pitchFamily="2" charset="2"/>
              <a:buChar char="v"/>
            </a:pPr>
            <a:endParaRPr lang="es-ES" dirty="0">
              <a:latin typeface="Bahnschrift Light" panose="020B0502040204020203" pitchFamily="34" charset="0"/>
            </a:endParaRPr>
          </a:p>
        </p:txBody>
      </p:sp>
    </p:spTree>
    <p:extLst>
      <p:ext uri="{BB962C8B-B14F-4D97-AF65-F5344CB8AC3E}">
        <p14:creationId xmlns:p14="http://schemas.microsoft.com/office/powerpoint/2010/main" val="28450551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CBFD843-F406-48C2-8B91-FA3A388A0932}"/>
              </a:ext>
            </a:extLst>
          </p:cNvPr>
          <p:cNvSpPr txBox="1"/>
          <p:nvPr/>
        </p:nvSpPr>
        <p:spPr>
          <a:xfrm>
            <a:off x="746379" y="447810"/>
            <a:ext cx="9566853" cy="1754326"/>
          </a:xfrm>
          <a:prstGeom prst="rect">
            <a:avLst/>
          </a:prstGeom>
          <a:noFill/>
        </p:spPr>
        <p:txBody>
          <a:bodyPr wrap="square">
            <a:spAutoFit/>
          </a:bodyPr>
          <a:lstStyle/>
          <a:p>
            <a:r>
              <a:rPr lang="es-CO" sz="5400" b="1" dirty="0">
                <a:solidFill>
                  <a:schemeClr val="accent1">
                    <a:lumMod val="50000"/>
                  </a:schemeClr>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Información importante sobre el COVID-19</a:t>
            </a:r>
            <a:endParaRPr lang="es-CO" sz="4400" b="1" dirty="0">
              <a:solidFill>
                <a:schemeClr val="accent1">
                  <a:lumMod val="50000"/>
                </a:schemeClr>
              </a:solidFill>
              <a:latin typeface="Aharoni" panose="02010803020104030203" pitchFamily="2" charset="-79"/>
              <a:cs typeface="Aharoni" panose="02010803020104030203" pitchFamily="2" charset="-79"/>
            </a:endParaRPr>
          </a:p>
        </p:txBody>
      </p:sp>
      <p:sp>
        <p:nvSpPr>
          <p:cNvPr id="4" name="CuadroTexto 3">
            <a:extLst>
              <a:ext uri="{FF2B5EF4-FFF2-40B4-BE49-F238E27FC236}">
                <a16:creationId xmlns:a16="http://schemas.microsoft.com/office/drawing/2014/main" id="{DE9484D2-B7B2-470A-8FFF-89E081BDF3FF}"/>
              </a:ext>
            </a:extLst>
          </p:cNvPr>
          <p:cNvSpPr txBox="1"/>
          <p:nvPr/>
        </p:nvSpPr>
        <p:spPr>
          <a:xfrm>
            <a:off x="527153" y="3823652"/>
            <a:ext cx="11285095" cy="1938992"/>
          </a:xfrm>
          <a:prstGeom prst="rect">
            <a:avLst/>
          </a:prstGeom>
          <a:noFill/>
        </p:spPr>
        <p:txBody>
          <a:bodyPr wrap="square" rtlCol="0">
            <a:spAutoFit/>
          </a:bodyPr>
          <a:lstStyle/>
          <a:p>
            <a:pPr algn="just"/>
            <a:r>
              <a:rPr lang="es-ES" sz="2400" dirty="0">
                <a:latin typeface="Bahnschrift Light" panose="020B0502040204020203" pitchFamily="34" charset="0"/>
              </a:rPr>
              <a:t>La COVID-19 es la enfermedad respiratoria aguda severa, causada por el nuevo coronavirus conocido como SARS-CoV-2. La OMS tuvo noticia por primera vez de la existencia de este nuevo virus el 31 de diciembre de 2019, al ser informada de un grupo de casos de «neumonía vírica» que se habían declarado en Wuhan (República Popular China).</a:t>
            </a:r>
            <a:endParaRPr lang="es-ES" sz="2400" b="1" dirty="0">
              <a:latin typeface="Bahnschrift Light" panose="020B0502040204020203" pitchFamily="34" charset="0"/>
            </a:endParaRPr>
          </a:p>
        </p:txBody>
      </p:sp>
      <p:sp>
        <p:nvSpPr>
          <p:cNvPr id="5" name="CuadroTexto 4">
            <a:extLst>
              <a:ext uri="{FF2B5EF4-FFF2-40B4-BE49-F238E27FC236}">
                <a16:creationId xmlns:a16="http://schemas.microsoft.com/office/drawing/2014/main" id="{0C211B3D-43F6-4EEC-98B1-E05B23DA92C5}"/>
              </a:ext>
            </a:extLst>
          </p:cNvPr>
          <p:cNvSpPr txBox="1"/>
          <p:nvPr/>
        </p:nvSpPr>
        <p:spPr>
          <a:xfrm>
            <a:off x="134911" y="3105834"/>
            <a:ext cx="2453391" cy="646331"/>
          </a:xfrm>
          <a:prstGeom prst="rect">
            <a:avLst/>
          </a:prstGeom>
          <a:noFill/>
        </p:spPr>
        <p:txBody>
          <a:bodyPr wrap="square">
            <a:spAutoFit/>
          </a:bodyPr>
          <a:lstStyle/>
          <a:p>
            <a:pPr algn="ctr"/>
            <a:r>
              <a:rPr lang="es-CO" sz="3600" b="1" dirty="0">
                <a:latin typeface="Bahnschrift Light" panose="020B0502040204020203" pitchFamily="34" charset="0"/>
              </a:rPr>
              <a:t>¿Que es?</a:t>
            </a:r>
          </a:p>
        </p:txBody>
      </p:sp>
      <p:pic>
        <p:nvPicPr>
          <p:cNvPr id="6" name="Picture 2" descr="Imágen de virus verde PNG transparente - StickPNG">
            <a:extLst>
              <a:ext uri="{FF2B5EF4-FFF2-40B4-BE49-F238E27FC236}">
                <a16:creationId xmlns:a16="http://schemas.microsoft.com/office/drawing/2014/main" id="{5D1A7400-91A8-49DA-8431-DCDF2B9F68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21814" y="580620"/>
            <a:ext cx="3243032" cy="3243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58998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85E23DF-DCC5-4F18-BCB8-71B8A9A1F11F}"/>
              </a:ext>
            </a:extLst>
          </p:cNvPr>
          <p:cNvSpPr txBox="1"/>
          <p:nvPr/>
        </p:nvSpPr>
        <p:spPr>
          <a:xfrm>
            <a:off x="1085237" y="42660"/>
            <a:ext cx="9129010" cy="769441"/>
          </a:xfrm>
          <a:prstGeom prst="rect">
            <a:avLst/>
          </a:prstGeom>
          <a:noFill/>
        </p:spPr>
        <p:txBody>
          <a:bodyPr wrap="square">
            <a:spAutoFit/>
          </a:bodyPr>
          <a:lstStyle/>
          <a:p>
            <a:pPr algn="ctr"/>
            <a:r>
              <a:rPr lang="es-CO" sz="4400" b="1" dirty="0">
                <a:solidFill>
                  <a:schemeClr val="accent1">
                    <a:lumMod val="50000"/>
                  </a:schemeClr>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Signos y Síntomas del COVID-19</a:t>
            </a:r>
          </a:p>
        </p:txBody>
      </p:sp>
      <p:sp>
        <p:nvSpPr>
          <p:cNvPr id="4" name="CuadroTexto 3">
            <a:extLst>
              <a:ext uri="{FF2B5EF4-FFF2-40B4-BE49-F238E27FC236}">
                <a16:creationId xmlns:a16="http://schemas.microsoft.com/office/drawing/2014/main" id="{6303E83F-F994-4CD7-8364-4D81789F04CB}"/>
              </a:ext>
            </a:extLst>
          </p:cNvPr>
          <p:cNvSpPr txBox="1"/>
          <p:nvPr/>
        </p:nvSpPr>
        <p:spPr>
          <a:xfrm>
            <a:off x="109928" y="959573"/>
            <a:ext cx="11972144" cy="3785652"/>
          </a:xfrm>
          <a:prstGeom prst="rect">
            <a:avLst/>
          </a:prstGeom>
          <a:noFill/>
        </p:spPr>
        <p:txBody>
          <a:bodyPr wrap="square">
            <a:spAutoFit/>
          </a:bodyPr>
          <a:lstStyle/>
          <a:p>
            <a:pPr marL="285750" indent="-285750" algn="just">
              <a:buFont typeface="Wingdings" panose="05000000000000000000" pitchFamily="2" charset="2"/>
              <a:buChar char="v"/>
            </a:pPr>
            <a:r>
              <a:rPr lang="es-ES" sz="1600" dirty="0">
                <a:latin typeface="Bahnschrift Light" panose="020B0502040204020203" pitchFamily="34" charset="0"/>
              </a:rPr>
              <a:t>Los síntomas notificados por personas con COVID-19 varían desde aquellos que presentan síntomas leves hasta quienes se enferman gravemente. </a:t>
            </a:r>
          </a:p>
          <a:p>
            <a:pPr marL="285750" indent="-285750" algn="just">
              <a:buFont typeface="Wingdings" panose="05000000000000000000" pitchFamily="2" charset="2"/>
              <a:buChar char="v"/>
            </a:pPr>
            <a:r>
              <a:rPr lang="es-ES" sz="1600" dirty="0">
                <a:latin typeface="Bahnschrift Light" panose="020B0502040204020203" pitchFamily="34" charset="0"/>
              </a:rPr>
              <a:t>Los síntomas pueden aparecer de 2 a 14 días después de la exposición al virus. </a:t>
            </a:r>
          </a:p>
          <a:p>
            <a:pPr marL="285750" indent="-285750" algn="just">
              <a:buFont typeface="Wingdings" panose="05000000000000000000" pitchFamily="2" charset="2"/>
              <a:buChar char="v"/>
            </a:pPr>
            <a:r>
              <a:rPr lang="es-ES" sz="1600" dirty="0">
                <a:latin typeface="Bahnschrift Light" panose="020B0502040204020203" pitchFamily="34" charset="0"/>
              </a:rPr>
              <a:t>Cualquiera puede tener síntomas de leves a graves:</a:t>
            </a:r>
          </a:p>
          <a:p>
            <a:pPr marL="285750" indent="-285750" algn="just">
              <a:buFont typeface="Wingdings" panose="05000000000000000000" pitchFamily="2" charset="2"/>
              <a:buChar char="ü"/>
            </a:pPr>
            <a:endParaRPr lang="es-ES" sz="1600" dirty="0">
              <a:latin typeface="Bahnschrift Light" panose="020B0502040204020203" pitchFamily="34" charset="0"/>
            </a:endParaRPr>
          </a:p>
          <a:p>
            <a:pPr algn="just"/>
            <a:endParaRPr lang="es-ES" sz="1600" dirty="0">
              <a:latin typeface="Bahnschrift Light" panose="020B0502040204020203" pitchFamily="34" charset="0"/>
            </a:endParaRPr>
          </a:p>
          <a:p>
            <a:pPr algn="just"/>
            <a:endParaRPr lang="es-ES" sz="1600" dirty="0">
              <a:latin typeface="Bahnschrift Light" panose="020B0502040204020203" pitchFamily="34" charset="0"/>
            </a:endParaRPr>
          </a:p>
          <a:p>
            <a:pPr algn="just"/>
            <a:endParaRPr lang="es-ES" sz="1600" dirty="0">
              <a:latin typeface="Bahnschrift Light" panose="020B0502040204020203" pitchFamily="34" charset="0"/>
            </a:endParaRPr>
          </a:p>
          <a:p>
            <a:pPr algn="just"/>
            <a:endParaRPr lang="es-ES" sz="1600" dirty="0">
              <a:latin typeface="Bahnschrift Light" panose="020B0502040204020203" pitchFamily="34" charset="0"/>
            </a:endParaRPr>
          </a:p>
          <a:p>
            <a:pPr algn="just"/>
            <a:endParaRPr lang="es-ES" sz="1600" dirty="0">
              <a:latin typeface="Bahnschrift Light" panose="020B0502040204020203" pitchFamily="34" charset="0"/>
            </a:endParaRPr>
          </a:p>
          <a:p>
            <a:pPr algn="just"/>
            <a:endParaRPr lang="es-ES" sz="1600" dirty="0">
              <a:latin typeface="Bahnschrift Light" panose="020B0502040204020203" pitchFamily="34" charset="0"/>
            </a:endParaRPr>
          </a:p>
          <a:p>
            <a:pPr algn="just"/>
            <a:endParaRPr lang="es-ES" sz="1600" dirty="0">
              <a:latin typeface="Bahnschrift Light" panose="020B0502040204020203" pitchFamily="34" charset="0"/>
            </a:endParaRPr>
          </a:p>
          <a:p>
            <a:pPr algn="just"/>
            <a:endParaRPr lang="es-ES" sz="1600" dirty="0">
              <a:latin typeface="Bahnschrift Light" panose="020B0502040204020203" pitchFamily="34" charset="0"/>
            </a:endParaRPr>
          </a:p>
          <a:p>
            <a:pPr algn="just"/>
            <a:endParaRPr lang="es-ES" sz="1600" dirty="0">
              <a:latin typeface="Bahnschrift Light" panose="020B0502040204020203" pitchFamily="34" charset="0"/>
            </a:endParaRPr>
          </a:p>
          <a:p>
            <a:pPr algn="just"/>
            <a:endParaRPr lang="es-ES" sz="1600" dirty="0">
              <a:latin typeface="Bahnschrift Light" panose="020B0502040204020203" pitchFamily="34" charset="0"/>
            </a:endParaRPr>
          </a:p>
        </p:txBody>
      </p:sp>
      <p:pic>
        <p:nvPicPr>
          <p:cNvPr id="5" name="Picture 2" descr="Preguntas y respuestas sobre el nuevo Coronavirus (COVID-19) |  Orientaciones para las familias">
            <a:extLst>
              <a:ext uri="{FF2B5EF4-FFF2-40B4-BE49-F238E27FC236}">
                <a16:creationId xmlns:a16="http://schemas.microsoft.com/office/drawing/2014/main" id="{157B4F30-5EB6-4FB8-AEFE-A49F032C9B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09875" y="1712620"/>
            <a:ext cx="3919220" cy="3032605"/>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a:extLst>
              <a:ext uri="{FF2B5EF4-FFF2-40B4-BE49-F238E27FC236}">
                <a16:creationId xmlns:a16="http://schemas.microsoft.com/office/drawing/2014/main" id="{E202C81A-9342-45E2-802A-5247BCE65BB8}"/>
              </a:ext>
            </a:extLst>
          </p:cNvPr>
          <p:cNvSpPr txBox="1"/>
          <p:nvPr/>
        </p:nvSpPr>
        <p:spPr>
          <a:xfrm>
            <a:off x="139908" y="4648630"/>
            <a:ext cx="9873522" cy="584775"/>
          </a:xfrm>
          <a:prstGeom prst="rect">
            <a:avLst/>
          </a:prstGeom>
          <a:noFill/>
        </p:spPr>
        <p:txBody>
          <a:bodyPr wrap="square">
            <a:spAutoFit/>
          </a:bodyPr>
          <a:lstStyle/>
          <a:p>
            <a:pPr algn="just"/>
            <a:r>
              <a:rPr lang="es-ES" sz="1600" b="1" dirty="0">
                <a:latin typeface="Bahnschrift Light" panose="020B0502040204020203" pitchFamily="34" charset="0"/>
              </a:rPr>
              <a:t>Si alguien presenta alguno de estos signos y síntomas</a:t>
            </a:r>
            <a:r>
              <a:rPr lang="es-ES" sz="1600" dirty="0">
                <a:latin typeface="Bahnschrift Light" panose="020B0502040204020203" pitchFamily="34" charset="0"/>
              </a:rPr>
              <a:t>, </a:t>
            </a:r>
            <a:r>
              <a:rPr lang="es-ES" sz="1600" b="1" dirty="0">
                <a:latin typeface="Bahnschrift Light" panose="020B0502040204020203" pitchFamily="34" charset="0"/>
              </a:rPr>
              <a:t>busque atención médica de inmediato:</a:t>
            </a:r>
          </a:p>
          <a:p>
            <a:pPr algn="just"/>
            <a:endParaRPr lang="es-ES" sz="1600" b="1" dirty="0">
              <a:latin typeface="Bahnschrift Light" panose="020B0502040204020203" pitchFamily="34" charset="0"/>
            </a:endParaRPr>
          </a:p>
        </p:txBody>
      </p:sp>
      <p:sp>
        <p:nvSpPr>
          <p:cNvPr id="8" name="CuadroTexto 7">
            <a:extLst>
              <a:ext uri="{FF2B5EF4-FFF2-40B4-BE49-F238E27FC236}">
                <a16:creationId xmlns:a16="http://schemas.microsoft.com/office/drawing/2014/main" id="{E2466873-6BFD-4D8F-AAFB-B35AC6C89941}"/>
              </a:ext>
            </a:extLst>
          </p:cNvPr>
          <p:cNvSpPr txBox="1"/>
          <p:nvPr/>
        </p:nvSpPr>
        <p:spPr>
          <a:xfrm>
            <a:off x="598057" y="2036791"/>
            <a:ext cx="5051685" cy="2554545"/>
          </a:xfrm>
          <a:prstGeom prst="rect">
            <a:avLst/>
          </a:prstGeom>
          <a:noFill/>
        </p:spPr>
        <p:txBody>
          <a:bodyPr wrap="square">
            <a:spAutoFit/>
          </a:bodyPr>
          <a:lstStyle/>
          <a:p>
            <a:pPr marL="342900" indent="-342900">
              <a:buFont typeface="Wingdings" panose="05000000000000000000" pitchFamily="2" charset="2"/>
              <a:buChar char="ü"/>
            </a:pPr>
            <a:r>
              <a:rPr lang="es-ES" sz="1600" dirty="0">
                <a:latin typeface="Bahnschrift Light" panose="020B0502040204020203" pitchFamily="34" charset="0"/>
              </a:rPr>
              <a:t>Fiebre o escalofríos</a:t>
            </a:r>
          </a:p>
          <a:p>
            <a:pPr marL="342900" indent="-342900">
              <a:buFont typeface="Wingdings" panose="05000000000000000000" pitchFamily="2" charset="2"/>
              <a:buChar char="ü"/>
            </a:pPr>
            <a:r>
              <a:rPr lang="es-ES" sz="1600" dirty="0">
                <a:latin typeface="Bahnschrift Light" panose="020B0502040204020203" pitchFamily="34" charset="0"/>
              </a:rPr>
              <a:t>Tos</a:t>
            </a:r>
          </a:p>
          <a:p>
            <a:pPr marL="342900" indent="-342900">
              <a:buFont typeface="Wingdings" panose="05000000000000000000" pitchFamily="2" charset="2"/>
              <a:buChar char="ü"/>
            </a:pPr>
            <a:r>
              <a:rPr lang="es-ES" sz="1600" dirty="0">
                <a:latin typeface="Bahnschrift Light" panose="020B0502040204020203" pitchFamily="34" charset="0"/>
              </a:rPr>
              <a:t>Fatiga</a:t>
            </a:r>
          </a:p>
          <a:p>
            <a:pPr marL="342900" indent="-342900">
              <a:buFont typeface="Wingdings" panose="05000000000000000000" pitchFamily="2" charset="2"/>
              <a:buChar char="ü"/>
            </a:pPr>
            <a:r>
              <a:rPr lang="es-ES" sz="1600" dirty="0">
                <a:latin typeface="Bahnschrift Light" panose="020B0502040204020203" pitchFamily="34" charset="0"/>
              </a:rPr>
              <a:t>Dolores musculares y corporales</a:t>
            </a:r>
          </a:p>
          <a:p>
            <a:pPr marL="342900" indent="-342900">
              <a:buFont typeface="Wingdings" panose="05000000000000000000" pitchFamily="2" charset="2"/>
              <a:buChar char="ü"/>
            </a:pPr>
            <a:r>
              <a:rPr lang="es-ES" sz="1600" dirty="0">
                <a:latin typeface="Bahnschrift Light" panose="020B0502040204020203" pitchFamily="34" charset="0"/>
              </a:rPr>
              <a:t>Dolor de cabeza</a:t>
            </a:r>
          </a:p>
          <a:p>
            <a:pPr marL="342900" indent="-342900">
              <a:buFont typeface="Wingdings" panose="05000000000000000000" pitchFamily="2" charset="2"/>
              <a:buChar char="ü"/>
            </a:pPr>
            <a:r>
              <a:rPr lang="es-ES" sz="1600" dirty="0">
                <a:latin typeface="Bahnschrift Light" panose="020B0502040204020203" pitchFamily="34" charset="0"/>
              </a:rPr>
              <a:t>Pérdida reciente del olfato o el gusto</a:t>
            </a:r>
          </a:p>
          <a:p>
            <a:pPr marL="342900" indent="-342900">
              <a:buFont typeface="Wingdings" panose="05000000000000000000" pitchFamily="2" charset="2"/>
              <a:buChar char="ü"/>
            </a:pPr>
            <a:r>
              <a:rPr lang="es-ES" sz="1600" dirty="0">
                <a:latin typeface="Bahnschrift Light" panose="020B0502040204020203" pitchFamily="34" charset="0"/>
              </a:rPr>
              <a:t>Dolor de garganta</a:t>
            </a:r>
          </a:p>
          <a:p>
            <a:pPr marL="342900" indent="-342900">
              <a:buFont typeface="Wingdings" panose="05000000000000000000" pitchFamily="2" charset="2"/>
              <a:buChar char="ü"/>
            </a:pPr>
            <a:r>
              <a:rPr lang="es-ES" sz="1600" dirty="0">
                <a:latin typeface="Bahnschrift Light" panose="020B0502040204020203" pitchFamily="34" charset="0"/>
              </a:rPr>
              <a:t>Congestión o moqueo</a:t>
            </a:r>
          </a:p>
          <a:p>
            <a:pPr marL="342900" indent="-342900">
              <a:buFont typeface="Wingdings" panose="05000000000000000000" pitchFamily="2" charset="2"/>
              <a:buChar char="ü"/>
            </a:pPr>
            <a:r>
              <a:rPr lang="es-ES" sz="1600" dirty="0">
                <a:latin typeface="Bahnschrift Light" panose="020B0502040204020203" pitchFamily="34" charset="0"/>
              </a:rPr>
              <a:t>Náuseas o vómitos</a:t>
            </a:r>
          </a:p>
          <a:p>
            <a:pPr marL="342900" indent="-342900">
              <a:buFont typeface="Wingdings" panose="05000000000000000000" pitchFamily="2" charset="2"/>
              <a:buChar char="ü"/>
            </a:pPr>
            <a:r>
              <a:rPr lang="es-ES" sz="1600" dirty="0">
                <a:latin typeface="Bahnschrift Light" panose="020B0502040204020203" pitchFamily="34" charset="0"/>
              </a:rPr>
              <a:t>Diarrea</a:t>
            </a:r>
          </a:p>
        </p:txBody>
      </p:sp>
      <p:sp>
        <p:nvSpPr>
          <p:cNvPr id="10" name="CuadroTexto 9">
            <a:extLst>
              <a:ext uri="{FF2B5EF4-FFF2-40B4-BE49-F238E27FC236}">
                <a16:creationId xmlns:a16="http://schemas.microsoft.com/office/drawing/2014/main" id="{98E9C183-DED1-4F8D-9ECD-1E720F28425F}"/>
              </a:ext>
            </a:extLst>
          </p:cNvPr>
          <p:cNvSpPr txBox="1"/>
          <p:nvPr/>
        </p:nvSpPr>
        <p:spPr>
          <a:xfrm>
            <a:off x="517669" y="4996348"/>
            <a:ext cx="8913786" cy="1323439"/>
          </a:xfrm>
          <a:prstGeom prst="rect">
            <a:avLst/>
          </a:prstGeom>
          <a:noFill/>
        </p:spPr>
        <p:txBody>
          <a:bodyPr wrap="square">
            <a:spAutoFit/>
          </a:bodyPr>
          <a:lstStyle/>
          <a:p>
            <a:pPr marL="342900" indent="-342900">
              <a:buFont typeface="Wingdings" panose="05000000000000000000" pitchFamily="2" charset="2"/>
              <a:buChar char="ü"/>
            </a:pPr>
            <a:r>
              <a:rPr lang="es-ES" sz="1600" dirty="0">
                <a:latin typeface="Bahnschrift Light" panose="020B0502040204020203" pitchFamily="34" charset="0"/>
              </a:rPr>
              <a:t>Dificultad para respirar.</a:t>
            </a:r>
          </a:p>
          <a:p>
            <a:pPr marL="342900" indent="-342900">
              <a:buFont typeface="Wingdings" panose="05000000000000000000" pitchFamily="2" charset="2"/>
              <a:buChar char="ü"/>
            </a:pPr>
            <a:r>
              <a:rPr lang="es-ES" sz="1600" dirty="0">
                <a:latin typeface="Bahnschrift Light" panose="020B0502040204020203" pitchFamily="34" charset="0"/>
              </a:rPr>
              <a:t>Dolor o presión persistente en el pecho.</a:t>
            </a:r>
          </a:p>
          <a:p>
            <a:pPr marL="342900" indent="-342900">
              <a:buFont typeface="Wingdings" panose="05000000000000000000" pitchFamily="2" charset="2"/>
              <a:buChar char="ü"/>
            </a:pPr>
            <a:r>
              <a:rPr lang="es-ES" sz="1600" dirty="0">
                <a:latin typeface="Bahnschrift Light" panose="020B0502040204020203" pitchFamily="34" charset="0"/>
              </a:rPr>
              <a:t>Confusión.</a:t>
            </a:r>
          </a:p>
          <a:p>
            <a:pPr marL="342900" indent="-342900" algn="just">
              <a:buFont typeface="Wingdings" panose="05000000000000000000" pitchFamily="2" charset="2"/>
              <a:buChar char="ü"/>
            </a:pPr>
            <a:r>
              <a:rPr lang="es-ES" sz="1600" dirty="0">
                <a:latin typeface="Bahnschrift Light" panose="020B0502040204020203" pitchFamily="34" charset="0"/>
              </a:rPr>
              <a:t>Incapacidad de despertarse o permanecer despierto.</a:t>
            </a:r>
          </a:p>
          <a:p>
            <a:pPr marL="342900" indent="-342900">
              <a:buFont typeface="Wingdings" panose="05000000000000000000" pitchFamily="2" charset="2"/>
              <a:buChar char="ü"/>
            </a:pPr>
            <a:r>
              <a:rPr lang="es-ES" sz="1600" dirty="0">
                <a:latin typeface="Bahnschrift Light" panose="020B0502040204020203" pitchFamily="34" charset="0"/>
              </a:rPr>
              <a:t>Piel, labios o lechos de uñas pálidos, grises o azulados, según el tono de la piel.</a:t>
            </a:r>
          </a:p>
        </p:txBody>
      </p:sp>
    </p:spTree>
    <p:extLst>
      <p:ext uri="{BB962C8B-B14F-4D97-AF65-F5344CB8AC3E}">
        <p14:creationId xmlns:p14="http://schemas.microsoft.com/office/powerpoint/2010/main" val="37060891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A9F04D07-9A56-4BA3-AA08-2101E7F4BD7A}"/>
              </a:ext>
            </a:extLst>
          </p:cNvPr>
          <p:cNvSpPr txBox="1"/>
          <p:nvPr/>
        </p:nvSpPr>
        <p:spPr>
          <a:xfrm>
            <a:off x="703912" y="1419811"/>
            <a:ext cx="4999219" cy="3911840"/>
          </a:xfrm>
          <a:prstGeom prst="rect">
            <a:avLst/>
          </a:prstGeom>
          <a:noFill/>
        </p:spPr>
        <p:txBody>
          <a:bodyPr wrap="square">
            <a:spAutoFit/>
          </a:bodyPr>
          <a:lstStyle/>
          <a:p>
            <a:pPr algn="just">
              <a:lnSpc>
                <a:spcPct val="107000"/>
              </a:lnSpc>
              <a:spcAft>
                <a:spcPts val="800"/>
              </a:spcAft>
              <a:tabLst>
                <a:tab pos="450215" algn="l"/>
              </a:tabLst>
            </a:pPr>
            <a:r>
              <a:rPr lang="es-CO" sz="1700" dirty="0">
                <a:effectLst/>
                <a:latin typeface="Bahnschrift Light" panose="020B0502040204020203" pitchFamily="34" charset="0"/>
                <a:ea typeface="Calibri" panose="020F0502020204030204" pitchFamily="34" charset="0"/>
                <a:cs typeface="Times New Roman" panose="02020603050405020304" pitchFamily="18" charset="0"/>
              </a:rPr>
              <a:t>Con la vacuna triple viral (sarampión, rubéola, parotiditis - SRP</a:t>
            </a:r>
            <a:r>
              <a:rPr lang="es-CO" sz="1700" b="1" i="1" dirty="0">
                <a:effectLst/>
                <a:latin typeface="Bahnschrift Light" panose="020B0502040204020203" pitchFamily="34" charset="0"/>
                <a:ea typeface="Calibri" panose="020F0502020204030204" pitchFamily="34" charset="0"/>
                <a:cs typeface="Times New Roman" panose="02020603050405020304" pitchFamily="18" charset="0"/>
              </a:rPr>
              <a:t>) </a:t>
            </a:r>
            <a:r>
              <a:rPr lang="es-CO" sz="1700" b="1" dirty="0">
                <a:effectLst/>
                <a:latin typeface="Bahnschrift Light" panose="020B0502040204020203" pitchFamily="34" charset="0"/>
                <a:ea typeface="Calibri" panose="020F0502020204030204" pitchFamily="34" charset="0"/>
                <a:cs typeface="Times New Roman" panose="02020603050405020304" pitchFamily="18" charset="0"/>
              </a:rPr>
              <a:t>que se aplica a los niños de 1 año de edad y el refuerzo a los 5 años de vida.</a:t>
            </a:r>
            <a:endParaRPr lang="es-CO" sz="1700" dirty="0">
              <a:effectLst/>
              <a:latin typeface="Bahnschrift Light" panose="020B0502040204020203" pitchFamily="34" charset="0"/>
              <a:ea typeface="Calibri" panose="020F0502020204030204" pitchFamily="34" charset="0"/>
              <a:cs typeface="Times New Roman" panose="02020603050405020304" pitchFamily="18" charset="0"/>
            </a:endParaRPr>
          </a:p>
          <a:p>
            <a:pPr algn="just">
              <a:lnSpc>
                <a:spcPct val="107000"/>
              </a:lnSpc>
              <a:spcAft>
                <a:spcPts val="750"/>
              </a:spcAft>
            </a:pPr>
            <a:r>
              <a:rPr lang="es-CO" sz="1700" dirty="0">
                <a:solidFill>
                  <a:srgbClr val="000000"/>
                </a:solidFill>
                <a:effectLst/>
                <a:latin typeface="Bahnschrift Light" panose="020B0502040204020203" pitchFamily="34" charset="0"/>
                <a:ea typeface="Times New Roman" panose="02020603050405020304" pitchFamily="18" charset="0"/>
                <a:cs typeface="Times New Roman" panose="02020603050405020304" pitchFamily="18" charset="0"/>
              </a:rPr>
              <a:t>Como parte de las estrategias para mantener la eliminación del Sarampión, la Rubéola y el Síndrome de Rubeola Congénita en Colombia, El Ministerio de Salud y Protección Social realiza la Campaña de seguimiento de vacunación contra sarampión y rubéola en </a:t>
            </a:r>
            <a:r>
              <a:rPr lang="es-CO" sz="1700" b="1" dirty="0">
                <a:solidFill>
                  <a:srgbClr val="000000"/>
                </a:solidFill>
                <a:effectLst/>
                <a:latin typeface="Bahnschrift Light" panose="020B0502040204020203" pitchFamily="34" charset="0"/>
                <a:ea typeface="Times New Roman" panose="02020603050405020304" pitchFamily="18" charset="0"/>
                <a:cs typeface="Times New Roman" panose="02020603050405020304" pitchFamily="18" charset="0"/>
              </a:rPr>
              <a:t>niñas y niños nacidos el 1 de enero de 2010 al 31 de diciembre de 2019. </a:t>
            </a:r>
          </a:p>
          <a:p>
            <a:pPr algn="just">
              <a:lnSpc>
                <a:spcPct val="107000"/>
              </a:lnSpc>
              <a:spcAft>
                <a:spcPts val="750"/>
              </a:spcAft>
            </a:pPr>
            <a:r>
              <a:rPr lang="es-CO" sz="1700" b="1" dirty="0">
                <a:solidFill>
                  <a:srgbClr val="000000"/>
                </a:solidFill>
                <a:latin typeface="Bahnschrift Light" panose="020B0502040204020203" pitchFamily="34" charset="0"/>
                <a:ea typeface="Times New Roman" panose="02020603050405020304" pitchFamily="18" charset="0"/>
                <a:cs typeface="Times New Roman" panose="02020603050405020304" pitchFamily="18" charset="0"/>
              </a:rPr>
              <a:t>T</a:t>
            </a:r>
            <a:r>
              <a:rPr lang="es-CO" sz="1700" b="1" dirty="0">
                <a:solidFill>
                  <a:srgbClr val="000000"/>
                </a:solidFill>
                <a:effectLst/>
                <a:latin typeface="Bahnschrift Light" panose="020B0502040204020203" pitchFamily="34" charset="0"/>
                <a:ea typeface="Times New Roman" panose="02020603050405020304" pitchFamily="18" charset="0"/>
                <a:cs typeface="Times New Roman" panose="02020603050405020304" pitchFamily="18" charset="0"/>
              </a:rPr>
              <a:t>odos los niños en esta edad deben contar con la dosis adicional a la vacuna del año y el refuerzo de los 5 años con sarampión y rubeola.</a:t>
            </a:r>
            <a:endParaRPr lang="es-CO" sz="1700" dirty="0">
              <a:effectLst/>
              <a:latin typeface="Bahnschrift Light" panose="020B0502040204020203" pitchFamily="34" charset="0"/>
              <a:ea typeface="Calibri" panose="020F0502020204030204" pitchFamily="34" charset="0"/>
              <a:cs typeface="Times New Roman" panose="02020603050405020304" pitchFamily="18" charset="0"/>
            </a:endParaRPr>
          </a:p>
        </p:txBody>
      </p:sp>
      <p:sp>
        <p:nvSpPr>
          <p:cNvPr id="6" name="CuadroTexto 5">
            <a:extLst>
              <a:ext uri="{FF2B5EF4-FFF2-40B4-BE49-F238E27FC236}">
                <a16:creationId xmlns:a16="http://schemas.microsoft.com/office/drawing/2014/main" id="{218602AC-2815-47FF-A1D4-59FA4BA68C2E}"/>
              </a:ext>
            </a:extLst>
          </p:cNvPr>
          <p:cNvSpPr txBox="1"/>
          <p:nvPr/>
        </p:nvSpPr>
        <p:spPr>
          <a:xfrm>
            <a:off x="224852" y="556498"/>
            <a:ext cx="5657537" cy="810991"/>
          </a:xfrm>
          <a:prstGeom prst="rect">
            <a:avLst/>
          </a:prstGeom>
          <a:noFill/>
        </p:spPr>
        <p:txBody>
          <a:bodyPr wrap="square">
            <a:spAutoFit/>
          </a:bodyPr>
          <a:lstStyle/>
          <a:p>
            <a:pPr algn="ctr">
              <a:lnSpc>
                <a:spcPct val="107000"/>
              </a:lnSpc>
              <a:spcAft>
                <a:spcPts val="800"/>
              </a:spcAft>
            </a:pPr>
            <a:r>
              <a:rPr lang="es-CO" sz="2200" b="1" dirty="0">
                <a:solidFill>
                  <a:schemeClr val="accent1">
                    <a:lumMod val="75000"/>
                  </a:schemeClr>
                </a:solidFill>
                <a:effectLst/>
                <a:latin typeface="Aharoni" panose="02010803020104030203" pitchFamily="2" charset="-79"/>
                <a:ea typeface="Calibri" panose="020F0502020204030204" pitchFamily="34" charset="0"/>
                <a:cs typeface="Aharoni" panose="02010803020104030203" pitchFamily="2" charset="-79"/>
              </a:rPr>
              <a:t>¿CÓMO SE PREVIENEN EL SARAMPIÓN Y LA RUBÉOLA?</a:t>
            </a:r>
            <a:endParaRPr lang="es-CO" sz="2200" dirty="0">
              <a:solidFill>
                <a:schemeClr val="accent1">
                  <a:lumMod val="75000"/>
                </a:schemeClr>
              </a:solidFill>
              <a:effectLst/>
              <a:latin typeface="Aharoni" panose="02010803020104030203" pitchFamily="2" charset="-79"/>
              <a:ea typeface="Calibri" panose="020F0502020204030204" pitchFamily="34" charset="0"/>
              <a:cs typeface="Aharoni" panose="02010803020104030203" pitchFamily="2" charset="-79"/>
            </a:endParaRPr>
          </a:p>
        </p:txBody>
      </p:sp>
      <p:sp>
        <p:nvSpPr>
          <p:cNvPr id="7" name="CuadroTexto 6">
            <a:extLst>
              <a:ext uri="{FF2B5EF4-FFF2-40B4-BE49-F238E27FC236}">
                <a16:creationId xmlns:a16="http://schemas.microsoft.com/office/drawing/2014/main" id="{CE1FBF1F-FDD6-438E-B6D0-A460AAC9D7F3}"/>
              </a:ext>
            </a:extLst>
          </p:cNvPr>
          <p:cNvSpPr txBox="1"/>
          <p:nvPr/>
        </p:nvSpPr>
        <p:spPr>
          <a:xfrm>
            <a:off x="5882389" y="608964"/>
            <a:ext cx="5657537" cy="448713"/>
          </a:xfrm>
          <a:prstGeom prst="rect">
            <a:avLst/>
          </a:prstGeom>
          <a:noFill/>
        </p:spPr>
        <p:txBody>
          <a:bodyPr wrap="square">
            <a:spAutoFit/>
          </a:bodyPr>
          <a:lstStyle/>
          <a:p>
            <a:pPr algn="ctr">
              <a:lnSpc>
                <a:spcPct val="107000"/>
              </a:lnSpc>
              <a:spcAft>
                <a:spcPts val="800"/>
              </a:spcAft>
            </a:pPr>
            <a:r>
              <a:rPr lang="es-CO" sz="2200" b="1" dirty="0">
                <a:solidFill>
                  <a:schemeClr val="accent1">
                    <a:lumMod val="75000"/>
                  </a:schemeClr>
                </a:solidFill>
                <a:effectLst/>
                <a:latin typeface="Aharoni" panose="02010803020104030203" pitchFamily="2" charset="-79"/>
                <a:ea typeface="Calibri" panose="020F0502020204030204" pitchFamily="34" charset="0"/>
                <a:cs typeface="Aharoni" panose="02010803020104030203" pitchFamily="2" charset="-79"/>
              </a:rPr>
              <a:t>¿CÓMO SE PREVIENEN EL COVID-19?</a:t>
            </a:r>
            <a:endParaRPr lang="es-CO" sz="2200" dirty="0">
              <a:solidFill>
                <a:schemeClr val="accent1">
                  <a:lumMod val="75000"/>
                </a:schemeClr>
              </a:solidFill>
              <a:effectLst/>
              <a:latin typeface="Aharoni" panose="02010803020104030203" pitchFamily="2" charset="-79"/>
              <a:ea typeface="Calibri" panose="020F0502020204030204" pitchFamily="34" charset="0"/>
              <a:cs typeface="Aharoni" panose="02010803020104030203" pitchFamily="2" charset="-79"/>
            </a:endParaRPr>
          </a:p>
        </p:txBody>
      </p:sp>
      <p:sp>
        <p:nvSpPr>
          <p:cNvPr id="9" name="CuadroTexto 8">
            <a:extLst>
              <a:ext uri="{FF2B5EF4-FFF2-40B4-BE49-F238E27FC236}">
                <a16:creationId xmlns:a16="http://schemas.microsoft.com/office/drawing/2014/main" id="{0B1F26BA-8842-4AD2-92BB-1B8919F63B42}"/>
              </a:ext>
            </a:extLst>
          </p:cNvPr>
          <p:cNvSpPr txBox="1"/>
          <p:nvPr/>
        </p:nvSpPr>
        <p:spPr>
          <a:xfrm>
            <a:off x="6350212" y="1367489"/>
            <a:ext cx="5081664" cy="4016484"/>
          </a:xfrm>
          <a:prstGeom prst="rect">
            <a:avLst/>
          </a:prstGeom>
          <a:noFill/>
        </p:spPr>
        <p:txBody>
          <a:bodyPr wrap="square">
            <a:spAutoFit/>
          </a:bodyPr>
          <a:lstStyle/>
          <a:p>
            <a:pPr algn="just"/>
            <a:r>
              <a:rPr lang="es-ES" sz="1700" b="1" dirty="0">
                <a:latin typeface="Bahnschrift Light" panose="020B0502040204020203" pitchFamily="34" charset="0"/>
              </a:rPr>
              <a:t>Adoptando</a:t>
            </a:r>
            <a:r>
              <a:rPr lang="es-ES" sz="1700" dirty="0">
                <a:latin typeface="Bahnschrift Light" panose="020B0502040204020203" pitchFamily="34" charset="0"/>
              </a:rPr>
              <a:t> algunas </a:t>
            </a:r>
            <a:r>
              <a:rPr lang="es-ES" sz="1700" b="1" dirty="0">
                <a:latin typeface="Bahnschrift Light" panose="020B0502040204020203" pitchFamily="34" charset="0"/>
              </a:rPr>
              <a:t>precauciones</a:t>
            </a:r>
            <a:r>
              <a:rPr lang="es-ES" sz="1700" dirty="0">
                <a:latin typeface="Bahnschrift Light" panose="020B0502040204020203" pitchFamily="34" charset="0"/>
              </a:rPr>
              <a:t> </a:t>
            </a:r>
            <a:r>
              <a:rPr lang="es-ES" sz="1700" b="1" dirty="0">
                <a:latin typeface="Bahnschrift Light" panose="020B0502040204020203" pitchFamily="34" charset="0"/>
              </a:rPr>
              <a:t>sencillas</a:t>
            </a:r>
            <a:r>
              <a:rPr lang="es-ES" sz="1700" dirty="0">
                <a:latin typeface="Bahnschrift Light" panose="020B0502040204020203" pitchFamily="34" charset="0"/>
              </a:rPr>
              <a:t> de </a:t>
            </a:r>
            <a:r>
              <a:rPr lang="es-ES" sz="1700" b="1" dirty="0">
                <a:latin typeface="Bahnschrift Light" panose="020B0502040204020203" pitchFamily="34" charset="0"/>
              </a:rPr>
              <a:t>autocuidado</a:t>
            </a:r>
            <a:r>
              <a:rPr lang="es-ES" sz="1700" dirty="0">
                <a:latin typeface="Bahnschrift Light" panose="020B0502040204020203" pitchFamily="34" charset="0"/>
              </a:rPr>
              <a:t>, como:</a:t>
            </a:r>
          </a:p>
          <a:p>
            <a:pPr algn="just"/>
            <a:r>
              <a:rPr lang="es-ES" sz="1700" dirty="0">
                <a:latin typeface="Bahnschrift Light" panose="020B0502040204020203" pitchFamily="34" charset="0"/>
              </a:rPr>
              <a:t>Mantener el </a:t>
            </a:r>
            <a:r>
              <a:rPr lang="es-ES" sz="1700" b="1" dirty="0">
                <a:latin typeface="Bahnschrift Light" panose="020B0502040204020203" pitchFamily="34" charset="0"/>
              </a:rPr>
              <a:t>distanciamiento físico.</a:t>
            </a:r>
          </a:p>
          <a:p>
            <a:pPr algn="just"/>
            <a:r>
              <a:rPr lang="es-ES" sz="1700" dirty="0">
                <a:latin typeface="Bahnschrift Light" panose="020B0502040204020203" pitchFamily="34" charset="0"/>
              </a:rPr>
              <a:t>Utilizar </a:t>
            </a:r>
            <a:r>
              <a:rPr lang="es-ES" sz="1700" b="1" dirty="0">
                <a:latin typeface="Bahnschrift Light" panose="020B0502040204020203" pitchFamily="34" charset="0"/>
              </a:rPr>
              <a:t>mascarilla</a:t>
            </a:r>
            <a:r>
              <a:rPr lang="es-ES" sz="1700" dirty="0">
                <a:latin typeface="Bahnschrift Light" panose="020B0502040204020203" pitchFamily="34" charset="0"/>
              </a:rPr>
              <a:t> principalmente si tiene síntomas respiratorios.</a:t>
            </a:r>
          </a:p>
          <a:p>
            <a:pPr algn="just"/>
            <a:r>
              <a:rPr lang="es-ES" sz="1700" dirty="0">
                <a:latin typeface="Bahnschrift Light" panose="020B0502040204020203" pitchFamily="34" charset="0"/>
              </a:rPr>
              <a:t>Evitar las aglomeraciones.</a:t>
            </a:r>
          </a:p>
          <a:p>
            <a:pPr algn="just"/>
            <a:r>
              <a:rPr lang="es-ES" sz="1700" b="1" dirty="0">
                <a:latin typeface="Bahnschrift Light" panose="020B0502040204020203" pitchFamily="34" charset="0"/>
              </a:rPr>
              <a:t>Lavars</a:t>
            </a:r>
            <a:r>
              <a:rPr lang="es-ES" sz="1700" dirty="0">
                <a:latin typeface="Bahnschrift Light" panose="020B0502040204020203" pitchFamily="34" charset="0"/>
              </a:rPr>
              <a:t>e las manos de </a:t>
            </a:r>
            <a:r>
              <a:rPr lang="es-ES" sz="1700" b="1" dirty="0">
                <a:latin typeface="Bahnschrift Light" panose="020B0502040204020203" pitchFamily="34" charset="0"/>
              </a:rPr>
              <a:t>forma periódica</a:t>
            </a:r>
            <a:r>
              <a:rPr lang="es-ES" sz="1700" dirty="0">
                <a:latin typeface="Bahnschrift Light" panose="020B0502040204020203" pitchFamily="34" charset="0"/>
              </a:rPr>
              <a:t>.</a:t>
            </a:r>
          </a:p>
          <a:p>
            <a:pPr algn="just"/>
            <a:r>
              <a:rPr lang="es-ES" sz="1700" b="1" dirty="0">
                <a:latin typeface="Bahnschrift Light" panose="020B0502040204020203" pitchFamily="34" charset="0"/>
              </a:rPr>
              <a:t>Toser cubriéndose </a:t>
            </a:r>
            <a:r>
              <a:rPr lang="es-ES" sz="1700" dirty="0">
                <a:latin typeface="Bahnschrift Light" panose="020B0502040204020203" pitchFamily="34" charset="0"/>
              </a:rPr>
              <a:t>con el codo flexionado o con un pañuelo.	</a:t>
            </a:r>
          </a:p>
          <a:p>
            <a:pPr algn="just"/>
            <a:r>
              <a:rPr lang="es-ES" sz="1700" b="1" dirty="0">
                <a:latin typeface="Bahnschrift Light" panose="020B0502040204020203" pitchFamily="34" charset="0"/>
              </a:rPr>
              <a:t>Vacunándose </a:t>
            </a:r>
          </a:p>
          <a:p>
            <a:pPr marL="285750" indent="-285750" algn="just">
              <a:buFont typeface="Arial" panose="020B0604020202020204" pitchFamily="34" charset="0"/>
              <a:buChar char="•"/>
            </a:pPr>
            <a:r>
              <a:rPr lang="es-ES" sz="1700" dirty="0">
                <a:latin typeface="Bahnschrift Light" panose="020B0502040204020203" pitchFamily="34" charset="0"/>
              </a:rPr>
              <a:t>Todos los niños de </a:t>
            </a:r>
            <a:r>
              <a:rPr lang="es-ES" sz="1700" b="1" dirty="0">
                <a:latin typeface="Bahnschrift Light" panose="020B0502040204020203" pitchFamily="34" charset="0"/>
              </a:rPr>
              <a:t>3 a 11 años </a:t>
            </a:r>
            <a:r>
              <a:rPr lang="es-ES" sz="1700" dirty="0">
                <a:latin typeface="Bahnschrift Light" panose="020B0502040204020203" pitchFamily="34" charset="0"/>
              </a:rPr>
              <a:t>deben contar con </a:t>
            </a:r>
            <a:r>
              <a:rPr lang="es-ES" sz="1700" b="1" dirty="0">
                <a:latin typeface="Bahnschrift Light" panose="020B0502040204020203" pitchFamily="34" charset="0"/>
              </a:rPr>
              <a:t>2 dosis </a:t>
            </a:r>
            <a:r>
              <a:rPr lang="es-ES" sz="1700" dirty="0">
                <a:latin typeface="Bahnschrift Light" panose="020B0502040204020203" pitchFamily="34" charset="0"/>
              </a:rPr>
              <a:t>de vacuna contra el </a:t>
            </a:r>
            <a:r>
              <a:rPr lang="es-ES" sz="1700" b="1" dirty="0">
                <a:latin typeface="Bahnschrift Light" panose="020B0502040204020203" pitchFamily="34" charset="0"/>
              </a:rPr>
              <a:t>COVID 19</a:t>
            </a:r>
          </a:p>
          <a:p>
            <a:pPr marL="285750" indent="-285750" algn="just">
              <a:buFont typeface="Arial" panose="020B0604020202020204" pitchFamily="34" charset="0"/>
              <a:buChar char="•"/>
            </a:pPr>
            <a:r>
              <a:rPr lang="es-ES" sz="1700" dirty="0">
                <a:latin typeface="Bahnschrift Light" panose="020B0502040204020203" pitchFamily="34" charset="0"/>
              </a:rPr>
              <a:t>Todas las personas </a:t>
            </a:r>
            <a:r>
              <a:rPr lang="es-ES" sz="1700" b="1" dirty="0">
                <a:latin typeface="Bahnschrift Light" panose="020B0502040204020203" pitchFamily="34" charset="0"/>
              </a:rPr>
              <a:t>desde los 12 años </a:t>
            </a:r>
            <a:r>
              <a:rPr lang="es-ES" sz="1700" dirty="0">
                <a:latin typeface="Bahnschrift Light" panose="020B0502040204020203" pitchFamily="34" charset="0"/>
              </a:rPr>
              <a:t>deben contar </a:t>
            </a:r>
            <a:r>
              <a:rPr lang="es-ES" sz="1700" b="1" dirty="0">
                <a:latin typeface="Bahnschrift Light" panose="020B0502040204020203" pitchFamily="34" charset="0"/>
              </a:rPr>
              <a:t>con mínimo con 3 dosis </a:t>
            </a:r>
            <a:r>
              <a:rPr lang="es-ES" sz="1700" dirty="0">
                <a:latin typeface="Bahnschrift Light" panose="020B0502040204020203" pitchFamily="34" charset="0"/>
              </a:rPr>
              <a:t>de vacuna contra el COVID 19</a:t>
            </a:r>
          </a:p>
        </p:txBody>
      </p:sp>
      <p:cxnSp>
        <p:nvCxnSpPr>
          <p:cNvPr id="11" name="Conector recto 10">
            <a:extLst>
              <a:ext uri="{FF2B5EF4-FFF2-40B4-BE49-F238E27FC236}">
                <a16:creationId xmlns:a16="http://schemas.microsoft.com/office/drawing/2014/main" id="{E27C964B-0857-4684-8DE7-BCBD37B89567}"/>
              </a:ext>
            </a:extLst>
          </p:cNvPr>
          <p:cNvCxnSpPr/>
          <p:nvPr/>
        </p:nvCxnSpPr>
        <p:spPr>
          <a:xfrm>
            <a:off x="6096000" y="794479"/>
            <a:ext cx="0" cy="4976734"/>
          </a:xfrm>
          <a:prstGeom prst="line">
            <a:avLst/>
          </a:prstGeom>
          <a:ln w="57150"/>
        </p:spPr>
        <p:style>
          <a:lnRef idx="3">
            <a:schemeClr val="accent1"/>
          </a:lnRef>
          <a:fillRef idx="0">
            <a:schemeClr val="accent1"/>
          </a:fillRef>
          <a:effectRef idx="2">
            <a:schemeClr val="accent1"/>
          </a:effectRef>
          <a:fontRef idx="minor">
            <a:schemeClr val="tx1"/>
          </a:fontRef>
        </p:style>
      </p:cxnSp>
      <p:pic>
        <p:nvPicPr>
          <p:cNvPr id="12290" name="Picture 2" descr="Vacuna Covid – Sitio Informativo">
            <a:extLst>
              <a:ext uri="{FF2B5EF4-FFF2-40B4-BE49-F238E27FC236}">
                <a16:creationId xmlns:a16="http://schemas.microsoft.com/office/drawing/2014/main" id="{9D270D8B-79CB-415A-9F9B-7067236FCC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4048" y="4257207"/>
            <a:ext cx="1234173" cy="2600793"/>
          </a:xfrm>
          <a:prstGeom prst="rect">
            <a:avLst/>
          </a:prstGeom>
          <a:noFill/>
          <a:extLst>
            <a:ext uri="{909E8E84-426E-40DD-AFC4-6F175D3DCCD1}">
              <a14:hiddenFill xmlns:a14="http://schemas.microsoft.com/office/drawing/2010/main">
                <a:solidFill>
                  <a:srgbClr val="FFFFFF"/>
                </a:solidFill>
              </a14:hiddenFill>
            </a:ext>
          </a:extLst>
        </p:spPr>
      </p:pic>
      <p:sp>
        <p:nvSpPr>
          <p:cNvPr id="12" name="AutoShape 4" descr="Vacunas">
            <a:extLst>
              <a:ext uri="{FF2B5EF4-FFF2-40B4-BE49-F238E27FC236}">
                <a16:creationId xmlns:a16="http://schemas.microsoft.com/office/drawing/2014/main" id="{2E23CD56-F183-4D6D-8D1C-ED37DB4D3B8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pic>
        <p:nvPicPr>
          <p:cNvPr id="12294" name="Picture 6" descr="EquipoVacunas - AMIIF">
            <a:extLst>
              <a:ext uri="{FF2B5EF4-FFF2-40B4-BE49-F238E27FC236}">
                <a16:creationId xmlns:a16="http://schemas.microsoft.com/office/drawing/2014/main" id="{48C1A711-7346-4E7A-AE81-E11F76FE2F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10909297" y="-119920"/>
            <a:ext cx="1517545" cy="16481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91963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E43E0D8B-3020-4A00-84C8-E377CA03A098}"/>
              </a:ext>
            </a:extLst>
          </p:cNvPr>
          <p:cNvSpPr txBox="1"/>
          <p:nvPr/>
        </p:nvSpPr>
        <p:spPr>
          <a:xfrm>
            <a:off x="319789" y="4949043"/>
            <a:ext cx="11267608" cy="646331"/>
          </a:xfrm>
          <a:prstGeom prst="rect">
            <a:avLst/>
          </a:prstGeom>
          <a:noFill/>
        </p:spPr>
        <p:txBody>
          <a:bodyPr wrap="square">
            <a:spAutoFit/>
          </a:bodyPr>
          <a:lstStyle/>
          <a:p>
            <a:pPr algn="just"/>
            <a:r>
              <a:rPr lang="es-ES" dirty="0">
                <a:latin typeface="Bahnschrift Light" panose="020B0502040204020203" pitchFamily="34" charset="0"/>
              </a:rPr>
              <a:t>Si no tiene carné de vacunación o se le perdió debe informarlo, puede acercarse a su IPS o al puesto de vacunación para solicitar una copia y asegúrense guardar el carné en un sitio seguro.</a:t>
            </a:r>
          </a:p>
        </p:txBody>
      </p:sp>
      <p:sp>
        <p:nvSpPr>
          <p:cNvPr id="6" name="CuadroTexto 5">
            <a:extLst>
              <a:ext uri="{FF2B5EF4-FFF2-40B4-BE49-F238E27FC236}">
                <a16:creationId xmlns:a16="http://schemas.microsoft.com/office/drawing/2014/main" id="{E40F1D70-37CC-4F01-B095-BFA3053B48BA}"/>
              </a:ext>
            </a:extLst>
          </p:cNvPr>
          <p:cNvSpPr txBox="1"/>
          <p:nvPr/>
        </p:nvSpPr>
        <p:spPr>
          <a:xfrm>
            <a:off x="83884" y="618587"/>
            <a:ext cx="12108116" cy="707886"/>
          </a:xfrm>
          <a:prstGeom prst="rect">
            <a:avLst/>
          </a:prstGeom>
          <a:noFill/>
        </p:spPr>
        <p:txBody>
          <a:bodyPr wrap="square">
            <a:spAutoFit/>
          </a:bodyPr>
          <a:lstStyle/>
          <a:p>
            <a:r>
              <a:rPr lang="es-ES" sz="4000" b="1" dirty="0">
                <a:solidFill>
                  <a:schemeClr val="accent1">
                    <a:lumMod val="50000"/>
                  </a:schemeClr>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¿Qué se debe presentar a la hora de vacunarse?             </a:t>
            </a:r>
          </a:p>
        </p:txBody>
      </p:sp>
      <p:sp>
        <p:nvSpPr>
          <p:cNvPr id="10" name="CuadroTexto 9">
            <a:extLst>
              <a:ext uri="{FF2B5EF4-FFF2-40B4-BE49-F238E27FC236}">
                <a16:creationId xmlns:a16="http://schemas.microsoft.com/office/drawing/2014/main" id="{46FCF825-6E87-4CF2-93C5-64D892BBD301}"/>
              </a:ext>
            </a:extLst>
          </p:cNvPr>
          <p:cNvSpPr txBox="1"/>
          <p:nvPr/>
        </p:nvSpPr>
        <p:spPr>
          <a:xfrm>
            <a:off x="1592705" y="1852137"/>
            <a:ext cx="4763124" cy="923330"/>
          </a:xfrm>
          <a:prstGeom prst="rect">
            <a:avLst/>
          </a:prstGeom>
          <a:noFill/>
        </p:spPr>
        <p:txBody>
          <a:bodyPr wrap="square">
            <a:spAutoFit/>
          </a:bodyPr>
          <a:lstStyle/>
          <a:p>
            <a:pPr algn="just"/>
            <a:r>
              <a:rPr lang="es-ES" dirty="0">
                <a:latin typeface="Bahnschrift Light" panose="020B0502040204020203" pitchFamily="34" charset="0"/>
              </a:rPr>
              <a:t>Se debe llevar el carné de vacunación de los niños, para verificar que tenga el esquema de vacunación completo para la edad.</a:t>
            </a:r>
          </a:p>
        </p:txBody>
      </p:sp>
      <p:sp>
        <p:nvSpPr>
          <p:cNvPr id="12" name="CuadroTexto 11">
            <a:extLst>
              <a:ext uri="{FF2B5EF4-FFF2-40B4-BE49-F238E27FC236}">
                <a16:creationId xmlns:a16="http://schemas.microsoft.com/office/drawing/2014/main" id="{F776210B-D9F0-42BD-86C6-0FE43E5A6A0E}"/>
              </a:ext>
            </a:extLst>
          </p:cNvPr>
          <p:cNvSpPr txBox="1"/>
          <p:nvPr/>
        </p:nvSpPr>
        <p:spPr>
          <a:xfrm>
            <a:off x="4418350" y="3429000"/>
            <a:ext cx="4204742" cy="923330"/>
          </a:xfrm>
          <a:prstGeom prst="rect">
            <a:avLst/>
          </a:prstGeom>
          <a:noFill/>
        </p:spPr>
        <p:txBody>
          <a:bodyPr wrap="square">
            <a:spAutoFit/>
          </a:bodyPr>
          <a:lstStyle/>
          <a:p>
            <a:pPr algn="just"/>
            <a:r>
              <a:rPr lang="es-ES" dirty="0">
                <a:latin typeface="Bahnschrift Light" panose="020B0502040204020203" pitchFamily="34" charset="0"/>
              </a:rPr>
              <a:t>Para el caso de la vacuna COVID se debe llevar el consentimiento informado de los padres.</a:t>
            </a:r>
          </a:p>
        </p:txBody>
      </p:sp>
      <p:pic>
        <p:nvPicPr>
          <p:cNvPr id="14" name="Imagen 13">
            <a:extLst>
              <a:ext uri="{FF2B5EF4-FFF2-40B4-BE49-F238E27FC236}">
                <a16:creationId xmlns:a16="http://schemas.microsoft.com/office/drawing/2014/main" id="{EC030CC9-B8B3-4395-BC3A-E129718481C2}"/>
              </a:ext>
            </a:extLst>
          </p:cNvPr>
          <p:cNvPicPr>
            <a:picLocks noChangeAspect="1"/>
          </p:cNvPicPr>
          <p:nvPr/>
        </p:nvPicPr>
        <p:blipFill rotWithShape="1">
          <a:blip r:embed="rId2"/>
          <a:srcRect l="6653" t="2675" r="-1"/>
          <a:stretch/>
        </p:blipFill>
        <p:spPr>
          <a:xfrm rot="16200000">
            <a:off x="7739482" y="407303"/>
            <a:ext cx="1411014" cy="3848535"/>
          </a:xfrm>
          <a:prstGeom prst="rect">
            <a:avLst/>
          </a:prstGeom>
        </p:spPr>
      </p:pic>
      <p:pic>
        <p:nvPicPr>
          <p:cNvPr id="13314" name="Picture 2" descr="Gráfico vectorial Consentimiento informado ▷ Imagen vectorial Consentimiento  informado | Depositphotos">
            <a:extLst>
              <a:ext uri="{FF2B5EF4-FFF2-40B4-BE49-F238E27FC236}">
                <a16:creationId xmlns:a16="http://schemas.microsoft.com/office/drawing/2014/main" id="{9FC99A04-116F-411C-8208-C25D01C27F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071166">
            <a:off x="2642164" y="3116632"/>
            <a:ext cx="1452024" cy="14520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01287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C0F2F95-599A-422A-B10B-A7B0DF0C4382}"/>
              </a:ext>
            </a:extLst>
          </p:cNvPr>
          <p:cNvSpPr>
            <a:spLocks noGrp="1"/>
          </p:cNvSpPr>
          <p:nvPr>
            <p:ph type="title"/>
          </p:nvPr>
        </p:nvSpPr>
        <p:spPr>
          <a:xfrm>
            <a:off x="2458387" y="865114"/>
            <a:ext cx="5816184" cy="1428381"/>
          </a:xfrm>
        </p:spPr>
        <p:txBody>
          <a:bodyPr>
            <a:prstTxWarp prst="textStop">
              <a:avLst>
                <a:gd name="adj" fmla="val 26194"/>
              </a:avLst>
            </a:prstTxWarp>
            <a:normAutofit/>
          </a:bodyPr>
          <a:lstStyle/>
          <a:p>
            <a:r>
              <a:rPr lang="es-CO" b="1" u="sng" dirty="0">
                <a:solidFill>
                  <a:schemeClr val="accent1">
                    <a:lumMod val="50000"/>
                  </a:schemeClr>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IMPORTANTE!!!</a:t>
            </a:r>
          </a:p>
        </p:txBody>
      </p:sp>
      <p:sp>
        <p:nvSpPr>
          <p:cNvPr id="3" name="CuadroTexto 2">
            <a:extLst>
              <a:ext uri="{FF2B5EF4-FFF2-40B4-BE49-F238E27FC236}">
                <a16:creationId xmlns:a16="http://schemas.microsoft.com/office/drawing/2014/main" id="{4C65617F-7D96-4480-8C2C-EDFEF06D9D73}"/>
              </a:ext>
            </a:extLst>
          </p:cNvPr>
          <p:cNvSpPr txBox="1"/>
          <p:nvPr/>
        </p:nvSpPr>
        <p:spPr>
          <a:xfrm>
            <a:off x="1022140" y="2917167"/>
            <a:ext cx="9888825" cy="3046988"/>
          </a:xfrm>
          <a:prstGeom prst="rect">
            <a:avLst/>
          </a:prstGeom>
          <a:noFill/>
        </p:spPr>
        <p:txBody>
          <a:bodyPr wrap="square">
            <a:spAutoFit/>
          </a:bodyPr>
          <a:lstStyle/>
          <a:p>
            <a:pPr algn="just"/>
            <a:r>
              <a:rPr lang="es-ES" sz="2400" dirty="0">
                <a:latin typeface="Bahnschrift Light" panose="020B0502040204020203" pitchFamily="34" charset="0"/>
              </a:rPr>
              <a:t>Las vacunas han salvado incontables vidas, han reducido la incidencia mundial de enfermedades como la Polio en un 99%, han reducido la enfermedad, discapacidad y muerte a causa de la difteria, tétanos, el sarampión, la tosferina, y la meningitis meningocócica entre otras enfermedades. </a:t>
            </a:r>
          </a:p>
          <a:p>
            <a:pPr algn="ctr"/>
            <a:endParaRPr lang="es-ES" sz="2400" b="1" dirty="0">
              <a:latin typeface="Bahnschrift Light" panose="020B0502040204020203" pitchFamily="34" charset="0"/>
            </a:endParaRPr>
          </a:p>
          <a:p>
            <a:pPr algn="ctr"/>
            <a:endParaRPr lang="es-ES" sz="2400" b="1" dirty="0">
              <a:latin typeface="Bahnschrift Light" panose="020B0502040204020203" pitchFamily="34" charset="0"/>
            </a:endParaRPr>
          </a:p>
          <a:p>
            <a:pPr algn="ctr"/>
            <a:r>
              <a:rPr lang="es-ES" sz="2400" b="1" dirty="0">
                <a:latin typeface="Bahnschrift Light" panose="020B0502040204020203" pitchFamily="34" charset="0"/>
              </a:rPr>
              <a:t>¡ES HORA DE PONEERTE AL DÍA CON LAS VACUNAS!</a:t>
            </a:r>
          </a:p>
        </p:txBody>
      </p:sp>
      <p:pic>
        <p:nvPicPr>
          <p:cNvPr id="14338" name="Picture 2" descr="Ilustración de Burbujas De Discurso Importante Exclamation Mark Dibujo y  más Vectores Libres de Derechos de 2015 - iStock">
            <a:extLst>
              <a:ext uri="{FF2B5EF4-FFF2-40B4-BE49-F238E27FC236}">
                <a16:creationId xmlns:a16="http://schemas.microsoft.com/office/drawing/2014/main" id="{5030CA1D-F81D-4AD9-9185-032A10D3EF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56260" y="605852"/>
            <a:ext cx="2354705" cy="23547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48384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217743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C7D53-00BF-4639-9985-E0AFEE086400}"/>
              </a:ext>
            </a:extLst>
          </p:cNvPr>
          <p:cNvSpPr>
            <a:spLocks noGrp="1"/>
          </p:cNvSpPr>
          <p:nvPr>
            <p:ph type="title"/>
          </p:nvPr>
        </p:nvSpPr>
        <p:spPr/>
        <p:txBody>
          <a:bodyPr>
            <a:noAutofit/>
          </a:bodyPr>
          <a:lstStyle/>
          <a:p>
            <a:r>
              <a:rPr lang="es-CO" dirty="0"/>
              <a:t>IMPORTANCIA DE LA VACUNACIÓN</a:t>
            </a:r>
          </a:p>
        </p:txBody>
      </p:sp>
      <p:sp>
        <p:nvSpPr>
          <p:cNvPr id="3" name="Text Placeholder 2">
            <a:extLst>
              <a:ext uri="{FF2B5EF4-FFF2-40B4-BE49-F238E27FC236}">
                <a16:creationId xmlns:a16="http://schemas.microsoft.com/office/drawing/2014/main" id="{4B0A3069-3810-45DB-8F4E-248F4A9260A0}"/>
              </a:ext>
            </a:extLst>
          </p:cNvPr>
          <p:cNvSpPr>
            <a:spLocks noGrp="1"/>
          </p:cNvSpPr>
          <p:nvPr>
            <p:ph type="body" idx="1"/>
          </p:nvPr>
        </p:nvSpPr>
        <p:spPr/>
        <p:txBody>
          <a:bodyPr>
            <a:normAutofit/>
          </a:bodyPr>
          <a:lstStyle/>
          <a:p>
            <a:r>
              <a:rPr lang="es-CO" sz="3600" dirty="0"/>
              <a:t>“DOSIS DE VIDA”</a:t>
            </a:r>
          </a:p>
        </p:txBody>
      </p:sp>
    </p:spTree>
    <p:extLst>
      <p:ext uri="{BB962C8B-B14F-4D97-AF65-F5344CB8AC3E}">
        <p14:creationId xmlns:p14="http://schemas.microsoft.com/office/powerpoint/2010/main" val="15153583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CD9CD10-DFAC-4273-8110-B5889AF63657}"/>
              </a:ext>
            </a:extLst>
          </p:cNvPr>
          <p:cNvSpPr>
            <a:spLocks noGrp="1"/>
          </p:cNvSpPr>
          <p:nvPr>
            <p:ph type="title"/>
          </p:nvPr>
        </p:nvSpPr>
        <p:spPr>
          <a:xfrm>
            <a:off x="701221" y="-342604"/>
            <a:ext cx="10515600" cy="1401762"/>
          </a:xfrm>
        </p:spPr>
        <p:txBody>
          <a:bodyPr/>
          <a:lstStyle/>
          <a:p>
            <a:r>
              <a:rPr lang="es-CO" u="sng" dirty="0"/>
              <a:t>CIFRAS IMPORTANTES</a:t>
            </a:r>
          </a:p>
        </p:txBody>
      </p:sp>
      <p:pic>
        <p:nvPicPr>
          <p:cNvPr id="5" name="Imagen 4">
            <a:extLst>
              <a:ext uri="{FF2B5EF4-FFF2-40B4-BE49-F238E27FC236}">
                <a16:creationId xmlns:a16="http://schemas.microsoft.com/office/drawing/2014/main" id="{B65B2D8A-58DF-49B2-8566-806DB2F33F5D}"/>
              </a:ext>
            </a:extLst>
          </p:cNvPr>
          <p:cNvPicPr>
            <a:picLocks noChangeAspect="1"/>
          </p:cNvPicPr>
          <p:nvPr/>
        </p:nvPicPr>
        <p:blipFill>
          <a:blip r:embed="rId2"/>
          <a:stretch>
            <a:fillRect/>
          </a:stretch>
        </p:blipFill>
        <p:spPr>
          <a:xfrm>
            <a:off x="509633" y="1274006"/>
            <a:ext cx="4454254" cy="4309987"/>
          </a:xfrm>
          <a:prstGeom prst="rect">
            <a:avLst/>
          </a:prstGeom>
        </p:spPr>
      </p:pic>
      <p:sp>
        <p:nvSpPr>
          <p:cNvPr id="6" name="AutoShape 2" descr="20 Juegos Grupales para Niños - JuegoIdeas">
            <a:extLst>
              <a:ext uri="{FF2B5EF4-FFF2-40B4-BE49-F238E27FC236}">
                <a16:creationId xmlns:a16="http://schemas.microsoft.com/office/drawing/2014/main" id="{7EF74A39-C40F-4FDA-B478-F73480D7F39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pic>
        <p:nvPicPr>
          <p:cNvPr id="7" name="Imagen 6">
            <a:extLst>
              <a:ext uri="{FF2B5EF4-FFF2-40B4-BE49-F238E27FC236}">
                <a16:creationId xmlns:a16="http://schemas.microsoft.com/office/drawing/2014/main" id="{3EE15291-DA30-44C8-AD07-BAF4C9F22C97}"/>
              </a:ext>
            </a:extLst>
          </p:cNvPr>
          <p:cNvPicPr>
            <a:picLocks noChangeAspect="1"/>
          </p:cNvPicPr>
          <p:nvPr/>
        </p:nvPicPr>
        <p:blipFill>
          <a:blip r:embed="rId3"/>
          <a:stretch>
            <a:fillRect/>
          </a:stretch>
        </p:blipFill>
        <p:spPr>
          <a:xfrm>
            <a:off x="4659087" y="1696372"/>
            <a:ext cx="4981302" cy="1732627"/>
          </a:xfrm>
          <a:prstGeom prst="rect">
            <a:avLst/>
          </a:prstGeom>
        </p:spPr>
      </p:pic>
      <p:cxnSp>
        <p:nvCxnSpPr>
          <p:cNvPr id="9" name="Conector recto 8">
            <a:extLst>
              <a:ext uri="{FF2B5EF4-FFF2-40B4-BE49-F238E27FC236}">
                <a16:creationId xmlns:a16="http://schemas.microsoft.com/office/drawing/2014/main" id="{8BE28B00-ED79-4B6C-A962-C45FC71AE734}"/>
              </a:ext>
            </a:extLst>
          </p:cNvPr>
          <p:cNvCxnSpPr/>
          <p:nvPr/>
        </p:nvCxnSpPr>
        <p:spPr>
          <a:xfrm>
            <a:off x="9653451" y="3376748"/>
            <a:ext cx="0" cy="607423"/>
          </a:xfrm>
          <a:prstGeom prst="line">
            <a:avLst/>
          </a:prstGeom>
          <a:ln w="38100">
            <a:solidFill>
              <a:schemeClr val="bg1"/>
            </a:solidFill>
          </a:ln>
        </p:spPr>
        <p:style>
          <a:lnRef idx="3">
            <a:schemeClr val="accent6"/>
          </a:lnRef>
          <a:fillRef idx="0">
            <a:schemeClr val="accent6"/>
          </a:fillRef>
          <a:effectRef idx="2">
            <a:schemeClr val="accent6"/>
          </a:effectRef>
          <a:fontRef idx="minor">
            <a:schemeClr val="tx1"/>
          </a:fontRef>
        </p:style>
      </p:cxnSp>
      <p:cxnSp>
        <p:nvCxnSpPr>
          <p:cNvPr id="11" name="Conector recto 10">
            <a:extLst>
              <a:ext uri="{FF2B5EF4-FFF2-40B4-BE49-F238E27FC236}">
                <a16:creationId xmlns:a16="http://schemas.microsoft.com/office/drawing/2014/main" id="{86F4EFF9-17D5-4F67-9E92-E51C27232C91}"/>
              </a:ext>
            </a:extLst>
          </p:cNvPr>
          <p:cNvCxnSpPr>
            <a:cxnSpLocks/>
          </p:cNvCxnSpPr>
          <p:nvPr/>
        </p:nvCxnSpPr>
        <p:spPr>
          <a:xfrm>
            <a:off x="9640388" y="3971108"/>
            <a:ext cx="1724298" cy="0"/>
          </a:xfrm>
          <a:prstGeom prst="line">
            <a:avLst/>
          </a:prstGeom>
          <a:ln w="38100">
            <a:solidFill>
              <a:schemeClr val="bg1"/>
            </a:solidFill>
          </a:ln>
        </p:spPr>
        <p:style>
          <a:lnRef idx="3">
            <a:schemeClr val="accent6"/>
          </a:lnRef>
          <a:fillRef idx="0">
            <a:schemeClr val="accent6"/>
          </a:fillRef>
          <a:effectRef idx="2">
            <a:schemeClr val="accent6"/>
          </a:effectRef>
          <a:fontRef idx="minor">
            <a:schemeClr val="tx1"/>
          </a:fontRef>
        </p:style>
      </p:cxnSp>
      <p:cxnSp>
        <p:nvCxnSpPr>
          <p:cNvPr id="13" name="Conector recto 12">
            <a:extLst>
              <a:ext uri="{FF2B5EF4-FFF2-40B4-BE49-F238E27FC236}">
                <a16:creationId xmlns:a16="http://schemas.microsoft.com/office/drawing/2014/main" id="{0440D6F8-C6ED-4D16-A94A-D48A8BC3C5B7}"/>
              </a:ext>
            </a:extLst>
          </p:cNvPr>
          <p:cNvCxnSpPr/>
          <p:nvPr/>
        </p:nvCxnSpPr>
        <p:spPr>
          <a:xfrm>
            <a:off x="11381920" y="3958045"/>
            <a:ext cx="0" cy="607423"/>
          </a:xfrm>
          <a:prstGeom prst="line">
            <a:avLst/>
          </a:prstGeom>
          <a:ln w="38100">
            <a:solidFill>
              <a:schemeClr val="bg1"/>
            </a:solidFill>
          </a:ln>
        </p:spPr>
        <p:style>
          <a:lnRef idx="3">
            <a:schemeClr val="accent6"/>
          </a:lnRef>
          <a:fillRef idx="0">
            <a:schemeClr val="accent6"/>
          </a:fillRef>
          <a:effectRef idx="2">
            <a:schemeClr val="accent6"/>
          </a:effectRef>
          <a:fontRef idx="minor">
            <a:schemeClr val="tx1"/>
          </a:fontRef>
        </p:style>
      </p:cxnSp>
      <p:cxnSp>
        <p:nvCxnSpPr>
          <p:cNvPr id="14" name="Conector recto 13">
            <a:extLst>
              <a:ext uri="{FF2B5EF4-FFF2-40B4-BE49-F238E27FC236}">
                <a16:creationId xmlns:a16="http://schemas.microsoft.com/office/drawing/2014/main" id="{7E9956C6-DEAB-4FE6-A882-E687BA7262EB}"/>
              </a:ext>
            </a:extLst>
          </p:cNvPr>
          <p:cNvCxnSpPr>
            <a:cxnSpLocks/>
          </p:cNvCxnSpPr>
          <p:nvPr/>
        </p:nvCxnSpPr>
        <p:spPr>
          <a:xfrm>
            <a:off x="11364686" y="4565468"/>
            <a:ext cx="827314" cy="0"/>
          </a:xfrm>
          <a:prstGeom prst="line">
            <a:avLst/>
          </a:prstGeom>
          <a:ln w="38100">
            <a:solidFill>
              <a:schemeClr val="bg1"/>
            </a:solidFill>
          </a:ln>
        </p:spPr>
        <p:style>
          <a:lnRef idx="3">
            <a:schemeClr val="accent6"/>
          </a:lnRef>
          <a:fillRef idx="0">
            <a:schemeClr val="accent6"/>
          </a:fillRef>
          <a:effectRef idx="2">
            <a:schemeClr val="accent6"/>
          </a:effectRef>
          <a:fontRef idx="minor">
            <a:schemeClr val="tx1"/>
          </a:fontRef>
        </p:style>
      </p:cxnSp>
      <p:pic>
        <p:nvPicPr>
          <p:cNvPr id="15" name="Imagen 14">
            <a:extLst>
              <a:ext uri="{FF2B5EF4-FFF2-40B4-BE49-F238E27FC236}">
                <a16:creationId xmlns:a16="http://schemas.microsoft.com/office/drawing/2014/main" id="{217970C9-2AC5-45EF-B28B-D259A949CDBF}"/>
              </a:ext>
            </a:extLst>
          </p:cNvPr>
          <p:cNvPicPr>
            <a:picLocks noChangeAspect="1"/>
          </p:cNvPicPr>
          <p:nvPr/>
        </p:nvPicPr>
        <p:blipFill>
          <a:blip r:embed="rId4"/>
          <a:stretch>
            <a:fillRect/>
          </a:stretch>
        </p:blipFill>
        <p:spPr>
          <a:xfrm>
            <a:off x="9653720" y="2203267"/>
            <a:ext cx="1841861" cy="1841861"/>
          </a:xfrm>
          <a:prstGeom prst="rect">
            <a:avLst/>
          </a:prstGeom>
        </p:spPr>
      </p:pic>
      <p:pic>
        <p:nvPicPr>
          <p:cNvPr id="16" name="Imagen 15">
            <a:extLst>
              <a:ext uri="{FF2B5EF4-FFF2-40B4-BE49-F238E27FC236}">
                <a16:creationId xmlns:a16="http://schemas.microsoft.com/office/drawing/2014/main" id="{2E9DFE51-15C9-4F03-872C-071FD232382E}"/>
              </a:ext>
            </a:extLst>
          </p:cNvPr>
          <p:cNvPicPr>
            <a:picLocks noChangeAspect="1"/>
          </p:cNvPicPr>
          <p:nvPr/>
        </p:nvPicPr>
        <p:blipFill>
          <a:blip r:embed="rId5"/>
          <a:stretch>
            <a:fillRect/>
          </a:stretch>
        </p:blipFill>
        <p:spPr>
          <a:xfrm>
            <a:off x="11390486" y="3402873"/>
            <a:ext cx="896001" cy="1195041"/>
          </a:xfrm>
          <a:prstGeom prst="rect">
            <a:avLst/>
          </a:prstGeom>
        </p:spPr>
      </p:pic>
    </p:spTree>
    <p:extLst>
      <p:ext uri="{BB962C8B-B14F-4D97-AF65-F5344CB8AC3E}">
        <p14:creationId xmlns:p14="http://schemas.microsoft.com/office/powerpoint/2010/main" val="42928635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
            <a:extLst>
              <a:ext uri="{FF2B5EF4-FFF2-40B4-BE49-F238E27FC236}">
                <a16:creationId xmlns:a16="http://schemas.microsoft.com/office/drawing/2014/main" id="{A3788C98-CBCF-4A9B-9E34-21E3A999E546}"/>
              </a:ext>
            </a:extLst>
          </p:cNvPr>
          <p:cNvSpPr txBox="1">
            <a:spLocks/>
          </p:cNvSpPr>
          <p:nvPr/>
        </p:nvSpPr>
        <p:spPr>
          <a:xfrm>
            <a:off x="1473892" y="524876"/>
            <a:ext cx="9493628" cy="12297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CO" sz="4800" spc="-150" dirty="0">
                <a:solidFill>
                  <a:schemeClr val="accent1">
                    <a:lumMod val="50000"/>
                  </a:schemeClr>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OBJETIVO DE LA ESTRATEGIA.</a:t>
            </a:r>
          </a:p>
        </p:txBody>
      </p:sp>
      <p:sp>
        <p:nvSpPr>
          <p:cNvPr id="15" name="CuadroTexto 14">
            <a:extLst>
              <a:ext uri="{FF2B5EF4-FFF2-40B4-BE49-F238E27FC236}">
                <a16:creationId xmlns:a16="http://schemas.microsoft.com/office/drawing/2014/main" id="{4795BAA0-17C1-4DF7-938E-B2AC37ED5A6E}"/>
              </a:ext>
            </a:extLst>
          </p:cNvPr>
          <p:cNvSpPr txBox="1"/>
          <p:nvPr/>
        </p:nvSpPr>
        <p:spPr>
          <a:xfrm>
            <a:off x="6714055" y="2241053"/>
            <a:ext cx="5385751" cy="2862322"/>
          </a:xfrm>
          <a:prstGeom prst="rect">
            <a:avLst/>
          </a:prstGeom>
          <a:noFill/>
        </p:spPr>
        <p:txBody>
          <a:bodyPr wrap="square">
            <a:spAutoFit/>
          </a:bodyPr>
          <a:lstStyle/>
          <a:p>
            <a:pPr algn="just"/>
            <a:r>
              <a:rPr lang="es-ES" sz="2000" dirty="0">
                <a:latin typeface="Bahnschrift Light" panose="020B0502040204020203" pitchFamily="34" charset="0"/>
                <a:cs typeface="Aharoni" panose="02010803020104030203" pitchFamily="2" charset="-79"/>
              </a:rPr>
              <a:t>En la secretaría de salud de Ibagué estamos convencidos que cuando hablamos de prevención de enfermedades la vacunación representa la mejor estrategia.</a:t>
            </a:r>
          </a:p>
          <a:p>
            <a:pPr algn="just"/>
            <a:endParaRPr lang="es-ES" sz="2000" dirty="0">
              <a:latin typeface="Bahnschrift Light" panose="020B0502040204020203" pitchFamily="34" charset="0"/>
              <a:cs typeface="Aharoni" panose="02010803020104030203" pitchFamily="2" charset="-79"/>
            </a:endParaRPr>
          </a:p>
          <a:p>
            <a:pPr algn="just"/>
            <a:r>
              <a:rPr lang="es-ES" sz="2000" dirty="0">
                <a:latin typeface="Bahnschrift Light" panose="020B0502040204020203" pitchFamily="34" charset="0"/>
                <a:cs typeface="Aharoni" panose="02010803020104030203" pitchFamily="2" charset="-79"/>
              </a:rPr>
              <a:t>Es por eso que apuntamos en estos momentos en continuar avanzando en la vacunación contra el </a:t>
            </a:r>
            <a:r>
              <a:rPr lang="es-ES" sz="2000" b="1" dirty="0">
                <a:latin typeface="Bahnschrift Light" panose="020B0502040204020203" pitchFamily="34" charset="0"/>
                <a:cs typeface="Aharoni" panose="02010803020104030203" pitchFamily="2" charset="-79"/>
              </a:rPr>
              <a:t>COVID 19 </a:t>
            </a:r>
            <a:r>
              <a:rPr lang="es-ES" sz="2000" dirty="0">
                <a:latin typeface="Bahnschrift Light" panose="020B0502040204020203" pitchFamily="34" charset="0"/>
                <a:cs typeface="Aharoni" panose="02010803020104030203" pitchFamily="2" charset="-79"/>
              </a:rPr>
              <a:t>y el </a:t>
            </a:r>
            <a:r>
              <a:rPr lang="es-ES" sz="2000" b="1" dirty="0">
                <a:latin typeface="Bahnschrift Light" panose="020B0502040204020203" pitchFamily="34" charset="0"/>
                <a:cs typeface="Aharoni" panose="02010803020104030203" pitchFamily="2" charset="-79"/>
              </a:rPr>
              <a:t>sarampión</a:t>
            </a:r>
            <a:r>
              <a:rPr lang="es-ES" sz="2000" dirty="0">
                <a:latin typeface="Bahnschrift Light" panose="020B0502040204020203" pitchFamily="34" charset="0"/>
                <a:cs typeface="Aharoni" panose="02010803020104030203" pitchFamily="2" charset="-79"/>
              </a:rPr>
              <a:t> y la </a:t>
            </a:r>
            <a:r>
              <a:rPr lang="es-ES" sz="2000" b="1" dirty="0">
                <a:latin typeface="Bahnschrift Light" panose="020B0502040204020203" pitchFamily="34" charset="0"/>
                <a:cs typeface="Aharoni" panose="02010803020104030203" pitchFamily="2" charset="-79"/>
              </a:rPr>
              <a:t>rubeola</a:t>
            </a:r>
            <a:r>
              <a:rPr lang="es-ES" sz="2000" dirty="0">
                <a:latin typeface="Bahnschrift Light" panose="020B0502040204020203" pitchFamily="34" charset="0"/>
                <a:cs typeface="Aharoni" panose="02010803020104030203" pitchFamily="2" charset="-79"/>
              </a:rPr>
              <a:t>.</a:t>
            </a:r>
          </a:p>
        </p:txBody>
      </p:sp>
      <p:pic>
        <p:nvPicPr>
          <p:cNvPr id="2052" name="Picture 4" descr="20 HITOS TECNOLÓGICOS timeline | Timetoast timelines">
            <a:extLst>
              <a:ext uri="{FF2B5EF4-FFF2-40B4-BE49-F238E27FC236}">
                <a16:creationId xmlns:a16="http://schemas.microsoft.com/office/drawing/2014/main" id="{A16C312E-79E1-4C07-B360-47BA412C1B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49613"/>
            <a:ext cx="6882689" cy="4588459"/>
          </a:xfrm>
          <a:prstGeom prst="rect">
            <a:avLst/>
          </a:prstGeom>
          <a:noFill/>
          <a:extLst>
            <a:ext uri="{909E8E84-426E-40DD-AFC4-6F175D3DCCD1}">
              <a14:hiddenFill xmlns:a14="http://schemas.microsoft.com/office/drawing/2010/main">
                <a:solidFill>
                  <a:srgbClr val="FFFFFF"/>
                </a:solidFill>
              </a14:hiddenFill>
            </a:ext>
          </a:extLst>
        </p:spPr>
      </p:pic>
      <p:sp>
        <p:nvSpPr>
          <p:cNvPr id="11" name="Título 1">
            <a:extLst>
              <a:ext uri="{FF2B5EF4-FFF2-40B4-BE49-F238E27FC236}">
                <a16:creationId xmlns:a16="http://schemas.microsoft.com/office/drawing/2014/main" id="{2495106E-7C2E-4311-96D6-874C7A13A63E}"/>
              </a:ext>
            </a:extLst>
          </p:cNvPr>
          <p:cNvSpPr>
            <a:spLocks noGrp="1"/>
          </p:cNvSpPr>
          <p:nvPr>
            <p:ph type="title"/>
          </p:nvPr>
        </p:nvSpPr>
        <p:spPr>
          <a:xfrm>
            <a:off x="965884" y="2766349"/>
            <a:ext cx="4950919" cy="2160000"/>
          </a:xfrm>
          <a:custGeom>
            <a:avLst/>
            <a:gdLst>
              <a:gd name="connsiteX0" fmla="*/ 0 w 4950919"/>
              <a:gd name="connsiteY0" fmla="*/ 0 h 2160000"/>
              <a:gd name="connsiteX1" fmla="*/ 599611 w 4950919"/>
              <a:gd name="connsiteY1" fmla="*/ 0 h 2160000"/>
              <a:gd name="connsiteX2" fmla="*/ 1050695 w 4950919"/>
              <a:gd name="connsiteY2" fmla="*/ 0 h 2160000"/>
              <a:gd name="connsiteX3" fmla="*/ 1699816 w 4950919"/>
              <a:gd name="connsiteY3" fmla="*/ 0 h 2160000"/>
              <a:gd name="connsiteX4" fmla="*/ 2249918 w 4950919"/>
              <a:gd name="connsiteY4" fmla="*/ 0 h 2160000"/>
              <a:gd name="connsiteX5" fmla="*/ 2651492 w 4950919"/>
              <a:gd name="connsiteY5" fmla="*/ 0 h 2160000"/>
              <a:gd name="connsiteX6" fmla="*/ 3201594 w 4950919"/>
              <a:gd name="connsiteY6" fmla="*/ 0 h 2160000"/>
              <a:gd name="connsiteX7" fmla="*/ 3751696 w 4950919"/>
              <a:gd name="connsiteY7" fmla="*/ 0 h 2160000"/>
              <a:gd name="connsiteX8" fmla="*/ 4153271 w 4950919"/>
              <a:gd name="connsiteY8" fmla="*/ 0 h 2160000"/>
              <a:gd name="connsiteX9" fmla="*/ 4950919 w 4950919"/>
              <a:gd name="connsiteY9" fmla="*/ 0 h 2160000"/>
              <a:gd name="connsiteX10" fmla="*/ 4950919 w 4950919"/>
              <a:gd name="connsiteY10" fmla="*/ 496800 h 2160000"/>
              <a:gd name="connsiteX11" fmla="*/ 4950919 w 4950919"/>
              <a:gd name="connsiteY11" fmla="*/ 1058400 h 2160000"/>
              <a:gd name="connsiteX12" fmla="*/ 4950919 w 4950919"/>
              <a:gd name="connsiteY12" fmla="*/ 1620000 h 2160000"/>
              <a:gd name="connsiteX13" fmla="*/ 4950919 w 4950919"/>
              <a:gd name="connsiteY13" fmla="*/ 2160000 h 2160000"/>
              <a:gd name="connsiteX14" fmla="*/ 4499835 w 4950919"/>
              <a:gd name="connsiteY14" fmla="*/ 2160000 h 2160000"/>
              <a:gd name="connsiteX15" fmla="*/ 4098261 w 4950919"/>
              <a:gd name="connsiteY15" fmla="*/ 2160000 h 2160000"/>
              <a:gd name="connsiteX16" fmla="*/ 3449140 w 4950919"/>
              <a:gd name="connsiteY16" fmla="*/ 2160000 h 2160000"/>
              <a:gd name="connsiteX17" fmla="*/ 3047566 w 4950919"/>
              <a:gd name="connsiteY17" fmla="*/ 2160000 h 2160000"/>
              <a:gd name="connsiteX18" fmla="*/ 2447954 w 4950919"/>
              <a:gd name="connsiteY18" fmla="*/ 2160000 h 2160000"/>
              <a:gd name="connsiteX19" fmla="*/ 1996871 w 4950919"/>
              <a:gd name="connsiteY19" fmla="*/ 2160000 h 2160000"/>
              <a:gd name="connsiteX20" fmla="*/ 1446769 w 4950919"/>
              <a:gd name="connsiteY20" fmla="*/ 2160000 h 2160000"/>
              <a:gd name="connsiteX21" fmla="*/ 797648 w 4950919"/>
              <a:gd name="connsiteY21" fmla="*/ 2160000 h 2160000"/>
              <a:gd name="connsiteX22" fmla="*/ 0 w 4950919"/>
              <a:gd name="connsiteY22" fmla="*/ 2160000 h 2160000"/>
              <a:gd name="connsiteX23" fmla="*/ 0 w 4950919"/>
              <a:gd name="connsiteY23" fmla="*/ 1620000 h 2160000"/>
              <a:gd name="connsiteX24" fmla="*/ 0 w 4950919"/>
              <a:gd name="connsiteY24" fmla="*/ 1080000 h 2160000"/>
              <a:gd name="connsiteX25" fmla="*/ 0 w 4950919"/>
              <a:gd name="connsiteY25" fmla="*/ 583200 h 2160000"/>
              <a:gd name="connsiteX26" fmla="*/ 0 w 4950919"/>
              <a:gd name="connsiteY26" fmla="*/ 0 h 21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950919" h="2160000" fill="none" extrusionOk="0">
                <a:moveTo>
                  <a:pt x="0" y="0"/>
                </a:moveTo>
                <a:cubicBezTo>
                  <a:pt x="187367" y="-33088"/>
                  <a:pt x="352993" y="30932"/>
                  <a:pt x="599611" y="0"/>
                </a:cubicBezTo>
                <a:cubicBezTo>
                  <a:pt x="846229" y="-30932"/>
                  <a:pt x="837956" y="34519"/>
                  <a:pt x="1050695" y="0"/>
                </a:cubicBezTo>
                <a:cubicBezTo>
                  <a:pt x="1263434" y="-34519"/>
                  <a:pt x="1498639" y="48071"/>
                  <a:pt x="1699816" y="0"/>
                </a:cubicBezTo>
                <a:cubicBezTo>
                  <a:pt x="1900993" y="-48071"/>
                  <a:pt x="1984033" y="62260"/>
                  <a:pt x="2249918" y="0"/>
                </a:cubicBezTo>
                <a:cubicBezTo>
                  <a:pt x="2515803" y="-62260"/>
                  <a:pt x="2518169" y="23211"/>
                  <a:pt x="2651492" y="0"/>
                </a:cubicBezTo>
                <a:cubicBezTo>
                  <a:pt x="2784815" y="-23211"/>
                  <a:pt x="3042114" y="49633"/>
                  <a:pt x="3201594" y="0"/>
                </a:cubicBezTo>
                <a:cubicBezTo>
                  <a:pt x="3361074" y="-49633"/>
                  <a:pt x="3481214" y="26424"/>
                  <a:pt x="3751696" y="0"/>
                </a:cubicBezTo>
                <a:cubicBezTo>
                  <a:pt x="4022178" y="-26424"/>
                  <a:pt x="4028037" y="24785"/>
                  <a:pt x="4153271" y="0"/>
                </a:cubicBezTo>
                <a:cubicBezTo>
                  <a:pt x="4278506" y="-24785"/>
                  <a:pt x="4762679" y="36642"/>
                  <a:pt x="4950919" y="0"/>
                </a:cubicBezTo>
                <a:cubicBezTo>
                  <a:pt x="4962752" y="160447"/>
                  <a:pt x="4902981" y="382473"/>
                  <a:pt x="4950919" y="496800"/>
                </a:cubicBezTo>
                <a:cubicBezTo>
                  <a:pt x="4998857" y="611127"/>
                  <a:pt x="4901837" y="922742"/>
                  <a:pt x="4950919" y="1058400"/>
                </a:cubicBezTo>
                <a:cubicBezTo>
                  <a:pt x="5000001" y="1194058"/>
                  <a:pt x="4928411" y="1388107"/>
                  <a:pt x="4950919" y="1620000"/>
                </a:cubicBezTo>
                <a:cubicBezTo>
                  <a:pt x="4973427" y="1851893"/>
                  <a:pt x="4945444" y="1936984"/>
                  <a:pt x="4950919" y="2160000"/>
                </a:cubicBezTo>
                <a:cubicBezTo>
                  <a:pt x="4780043" y="2202581"/>
                  <a:pt x="4672049" y="2129523"/>
                  <a:pt x="4499835" y="2160000"/>
                </a:cubicBezTo>
                <a:cubicBezTo>
                  <a:pt x="4327621" y="2190477"/>
                  <a:pt x="4241070" y="2140255"/>
                  <a:pt x="4098261" y="2160000"/>
                </a:cubicBezTo>
                <a:cubicBezTo>
                  <a:pt x="3955452" y="2179745"/>
                  <a:pt x="3610819" y="2115767"/>
                  <a:pt x="3449140" y="2160000"/>
                </a:cubicBezTo>
                <a:cubicBezTo>
                  <a:pt x="3287461" y="2204233"/>
                  <a:pt x="3193561" y="2119897"/>
                  <a:pt x="3047566" y="2160000"/>
                </a:cubicBezTo>
                <a:cubicBezTo>
                  <a:pt x="2901571" y="2200103"/>
                  <a:pt x="2716792" y="2151708"/>
                  <a:pt x="2447954" y="2160000"/>
                </a:cubicBezTo>
                <a:cubicBezTo>
                  <a:pt x="2179116" y="2168292"/>
                  <a:pt x="2207281" y="2131603"/>
                  <a:pt x="1996871" y="2160000"/>
                </a:cubicBezTo>
                <a:cubicBezTo>
                  <a:pt x="1786461" y="2188397"/>
                  <a:pt x="1599625" y="2101503"/>
                  <a:pt x="1446769" y="2160000"/>
                </a:cubicBezTo>
                <a:cubicBezTo>
                  <a:pt x="1293913" y="2218497"/>
                  <a:pt x="929556" y="2153324"/>
                  <a:pt x="797648" y="2160000"/>
                </a:cubicBezTo>
                <a:cubicBezTo>
                  <a:pt x="665740" y="2166676"/>
                  <a:pt x="178032" y="2077468"/>
                  <a:pt x="0" y="2160000"/>
                </a:cubicBezTo>
                <a:cubicBezTo>
                  <a:pt x="-28210" y="2024761"/>
                  <a:pt x="13492" y="1863655"/>
                  <a:pt x="0" y="1620000"/>
                </a:cubicBezTo>
                <a:cubicBezTo>
                  <a:pt x="-13492" y="1376345"/>
                  <a:pt x="61276" y="1329441"/>
                  <a:pt x="0" y="1080000"/>
                </a:cubicBezTo>
                <a:cubicBezTo>
                  <a:pt x="-61276" y="830559"/>
                  <a:pt x="383" y="726722"/>
                  <a:pt x="0" y="583200"/>
                </a:cubicBezTo>
                <a:cubicBezTo>
                  <a:pt x="-383" y="439678"/>
                  <a:pt x="37355" y="118865"/>
                  <a:pt x="0" y="0"/>
                </a:cubicBezTo>
                <a:close/>
              </a:path>
              <a:path w="4950919" h="2160000" stroke="0" extrusionOk="0">
                <a:moveTo>
                  <a:pt x="0" y="0"/>
                </a:moveTo>
                <a:cubicBezTo>
                  <a:pt x="274794" y="-66393"/>
                  <a:pt x="321681" y="35686"/>
                  <a:pt x="599611" y="0"/>
                </a:cubicBezTo>
                <a:cubicBezTo>
                  <a:pt x="877541" y="-35686"/>
                  <a:pt x="838614" y="53300"/>
                  <a:pt x="1050695" y="0"/>
                </a:cubicBezTo>
                <a:cubicBezTo>
                  <a:pt x="1262776" y="-53300"/>
                  <a:pt x="1407862" y="50269"/>
                  <a:pt x="1600797" y="0"/>
                </a:cubicBezTo>
                <a:cubicBezTo>
                  <a:pt x="1793732" y="-50269"/>
                  <a:pt x="1897220" y="14629"/>
                  <a:pt x="2150899" y="0"/>
                </a:cubicBezTo>
                <a:cubicBezTo>
                  <a:pt x="2404578" y="-14629"/>
                  <a:pt x="2501639" y="39276"/>
                  <a:pt x="2651492" y="0"/>
                </a:cubicBezTo>
                <a:cubicBezTo>
                  <a:pt x="2801345" y="-39276"/>
                  <a:pt x="3052453" y="40672"/>
                  <a:pt x="3251103" y="0"/>
                </a:cubicBezTo>
                <a:cubicBezTo>
                  <a:pt x="3449753" y="-40672"/>
                  <a:pt x="3606303" y="58787"/>
                  <a:pt x="3801206" y="0"/>
                </a:cubicBezTo>
                <a:cubicBezTo>
                  <a:pt x="3996109" y="-58787"/>
                  <a:pt x="4114961" y="50880"/>
                  <a:pt x="4351308" y="0"/>
                </a:cubicBezTo>
                <a:cubicBezTo>
                  <a:pt x="4587655" y="-50880"/>
                  <a:pt x="4782004" y="1112"/>
                  <a:pt x="4950919" y="0"/>
                </a:cubicBezTo>
                <a:cubicBezTo>
                  <a:pt x="5002407" y="190953"/>
                  <a:pt x="4901520" y="350437"/>
                  <a:pt x="4950919" y="540000"/>
                </a:cubicBezTo>
                <a:cubicBezTo>
                  <a:pt x="5000318" y="729563"/>
                  <a:pt x="4950083" y="780022"/>
                  <a:pt x="4950919" y="1015200"/>
                </a:cubicBezTo>
                <a:cubicBezTo>
                  <a:pt x="4951755" y="1250378"/>
                  <a:pt x="4894825" y="1474643"/>
                  <a:pt x="4950919" y="1598400"/>
                </a:cubicBezTo>
                <a:cubicBezTo>
                  <a:pt x="5007013" y="1722157"/>
                  <a:pt x="4928322" y="1880072"/>
                  <a:pt x="4950919" y="2160000"/>
                </a:cubicBezTo>
                <a:cubicBezTo>
                  <a:pt x="4817146" y="2169439"/>
                  <a:pt x="4537084" y="2129965"/>
                  <a:pt x="4301799" y="2160000"/>
                </a:cubicBezTo>
                <a:cubicBezTo>
                  <a:pt x="4066514" y="2190035"/>
                  <a:pt x="3998700" y="2101673"/>
                  <a:pt x="3801206" y="2160000"/>
                </a:cubicBezTo>
                <a:cubicBezTo>
                  <a:pt x="3603712" y="2218327"/>
                  <a:pt x="3460122" y="2154217"/>
                  <a:pt x="3350122" y="2160000"/>
                </a:cubicBezTo>
                <a:cubicBezTo>
                  <a:pt x="3240122" y="2165783"/>
                  <a:pt x="2835873" y="2146922"/>
                  <a:pt x="2701001" y="2160000"/>
                </a:cubicBezTo>
                <a:cubicBezTo>
                  <a:pt x="2566129" y="2173078"/>
                  <a:pt x="2222227" y="2096769"/>
                  <a:pt x="2101390" y="2160000"/>
                </a:cubicBezTo>
                <a:cubicBezTo>
                  <a:pt x="1980553" y="2223231"/>
                  <a:pt x="1793763" y="2112747"/>
                  <a:pt x="1551288" y="2160000"/>
                </a:cubicBezTo>
                <a:cubicBezTo>
                  <a:pt x="1308813" y="2207253"/>
                  <a:pt x="1318947" y="2143504"/>
                  <a:pt x="1100204" y="2160000"/>
                </a:cubicBezTo>
                <a:cubicBezTo>
                  <a:pt x="881461" y="2176496"/>
                  <a:pt x="774340" y="2139030"/>
                  <a:pt x="500593" y="2160000"/>
                </a:cubicBezTo>
                <a:cubicBezTo>
                  <a:pt x="226846" y="2180970"/>
                  <a:pt x="185699" y="2155426"/>
                  <a:pt x="0" y="2160000"/>
                </a:cubicBezTo>
                <a:cubicBezTo>
                  <a:pt x="-21302" y="1987584"/>
                  <a:pt x="14018" y="1888309"/>
                  <a:pt x="0" y="1684800"/>
                </a:cubicBezTo>
                <a:cubicBezTo>
                  <a:pt x="-14018" y="1481291"/>
                  <a:pt x="49444" y="1345928"/>
                  <a:pt x="0" y="1144800"/>
                </a:cubicBezTo>
                <a:cubicBezTo>
                  <a:pt x="-49444" y="943672"/>
                  <a:pt x="35783" y="784738"/>
                  <a:pt x="0" y="648000"/>
                </a:cubicBezTo>
                <a:cubicBezTo>
                  <a:pt x="-35783" y="511262"/>
                  <a:pt x="17308" y="321890"/>
                  <a:pt x="0" y="0"/>
                </a:cubicBezTo>
                <a:close/>
              </a:path>
            </a:pathLst>
          </a:custGeom>
          <a:ln>
            <a:noFill/>
            <a:extLst>
              <a:ext uri="{C807C97D-BFC1-408E-A445-0C87EB9F89A2}">
                <ask:lineSketchStyleProps xmlns:ask="http://schemas.microsoft.com/office/drawing/2018/sketchyshapes" sd="3655592733">
                  <ask:type>
                    <ask:lineSketchScribble/>
                  </ask:type>
                </ask:lineSketchStyleProps>
              </a:ext>
            </a:extLst>
          </a:ln>
        </p:spPr>
        <p:txBody>
          <a:bodyPr anchor="b">
            <a:prstTxWarp prst="textArchUp">
              <a:avLst>
                <a:gd name="adj" fmla="val 12035433"/>
              </a:avLst>
            </a:prstTxWarp>
            <a:normAutofit/>
          </a:bodyPr>
          <a:lstStyle/>
          <a:p>
            <a:pPr algn="ctr">
              <a:lnSpc>
                <a:spcPct val="100000"/>
              </a:lnSpc>
            </a:pPr>
            <a:r>
              <a:rPr lang="es-CO" sz="3600" spc="-150" dirty="0">
                <a:solidFill>
                  <a:schemeClr val="bg1"/>
                </a:solidFill>
                <a:effectLst>
                  <a:outerShdw blurRad="38100" dist="38100" dir="2700000" algn="tl">
                    <a:srgbClr val="000000">
                      <a:alpha val="43137"/>
                    </a:srgbClr>
                  </a:outerShdw>
                </a:effectLst>
                <a:latin typeface="TiZA" panose="02060807000000020004" pitchFamily="18" charset="0"/>
              </a:rPr>
              <a:t>La Vacuna en Tu Aula</a:t>
            </a:r>
          </a:p>
        </p:txBody>
      </p:sp>
      <p:pic>
        <p:nvPicPr>
          <p:cNvPr id="9" name="Picture 4" descr="jeringa - Actiludis">
            <a:extLst>
              <a:ext uri="{FF2B5EF4-FFF2-40B4-BE49-F238E27FC236}">
                <a16:creationId xmlns:a16="http://schemas.microsoft.com/office/drawing/2014/main" id="{45840B05-561F-4475-942A-FDBDDE3315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5602" y="3597304"/>
            <a:ext cx="1660037" cy="104785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Iconos gratuitos de Vacuna diseñados por Flat Icons | Mujer embarazada  dibujo, Iconos, Disenos de unas">
            <a:extLst>
              <a:ext uri="{FF2B5EF4-FFF2-40B4-BE49-F238E27FC236}">
                <a16:creationId xmlns:a16="http://schemas.microsoft.com/office/drawing/2014/main" id="{EB6AFC77-5367-4304-8E2B-CC62D612263B}"/>
              </a:ext>
            </a:extLst>
          </p:cNvPr>
          <p:cNvPicPr>
            <a:picLocks noChangeAspect="1" noChangeArrowheads="1"/>
          </p:cNvPicPr>
          <p:nvPr/>
        </p:nvPicPr>
        <p:blipFill rotWithShape="1">
          <a:blip r:embed="rId4">
            <a:biLevel thresh="50000"/>
            <a:extLst>
              <a:ext uri="{28A0092B-C50C-407E-A947-70E740481C1C}">
                <a14:useLocalDpi xmlns:a14="http://schemas.microsoft.com/office/drawing/2010/main" val="0"/>
              </a:ext>
            </a:extLst>
          </a:blip>
          <a:srcRect l="49422" t="16980" r="15896" b="20592"/>
          <a:stretch/>
        </p:blipFill>
        <p:spPr bwMode="auto">
          <a:xfrm rot="21364141">
            <a:off x="3737139" y="3861121"/>
            <a:ext cx="459326" cy="8267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72195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m relacionada | Imagenes animadas de niños, Niños estudiando, Dibujos  para niños">
            <a:extLst>
              <a:ext uri="{FF2B5EF4-FFF2-40B4-BE49-F238E27FC236}">
                <a16:creationId xmlns:a16="http://schemas.microsoft.com/office/drawing/2014/main" id="{F9015D43-31F7-4849-A5D3-8A1B7050A1B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000"/>
          <a:stretch/>
        </p:blipFill>
        <p:spPr bwMode="auto">
          <a:xfrm>
            <a:off x="4662257" y="4424094"/>
            <a:ext cx="2481391" cy="4350706"/>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6A95D227-2723-49C2-AF4C-A79F1BBF932A}"/>
              </a:ext>
            </a:extLst>
          </p:cNvPr>
          <p:cNvSpPr txBox="1"/>
          <p:nvPr/>
        </p:nvSpPr>
        <p:spPr>
          <a:xfrm>
            <a:off x="261899" y="843677"/>
            <a:ext cx="8582298" cy="2585323"/>
          </a:xfrm>
          <a:prstGeom prst="rect">
            <a:avLst/>
          </a:prstGeom>
          <a:noFill/>
        </p:spPr>
        <p:txBody>
          <a:bodyPr wrap="square">
            <a:spAutoFit/>
          </a:bodyPr>
          <a:lstStyle/>
          <a:p>
            <a:pPr algn="just"/>
            <a:r>
              <a:rPr lang="es-ES" dirty="0">
                <a:latin typeface="Bahnschrift Light" panose="020B0502040204020203" pitchFamily="34" charset="0"/>
                <a:cs typeface="Aharoni" panose="02010803020104030203" pitchFamily="2" charset="-79"/>
              </a:rPr>
              <a:t>Con esta estrategia pretendemos llegar con equipos vacunadores a tu institución educativa y vacunar a los niños que aún no cuentan con la vacuna contra el COVID-19 y  la dosis adicional de sarampión/rubeola, ya que estas son enfermedades altamente contagiosas y los entornos donde comparten los grupos de personas de manera permanente, como lo es la comunidad estudiantil, se tiene el riesgo que se presenten brotes de estas enfermedades si las personas no se encuentran vacunadas. </a:t>
            </a:r>
          </a:p>
          <a:p>
            <a:pPr algn="just"/>
            <a:endParaRPr lang="es-ES" dirty="0">
              <a:latin typeface="Bahnschrift Light" panose="020B0502040204020203" pitchFamily="34" charset="0"/>
              <a:cs typeface="Aharoni" panose="02010803020104030203" pitchFamily="2" charset="-79"/>
            </a:endParaRPr>
          </a:p>
          <a:p>
            <a:pPr algn="ctr"/>
            <a:r>
              <a:rPr lang="es-ES" b="1" dirty="0">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¡¡Todos los niños, niñas y adolescentes deben estar vacunados!!</a:t>
            </a:r>
          </a:p>
        </p:txBody>
      </p:sp>
      <p:pic>
        <p:nvPicPr>
          <p:cNvPr id="9" name="Imagen 8">
            <a:extLst>
              <a:ext uri="{FF2B5EF4-FFF2-40B4-BE49-F238E27FC236}">
                <a16:creationId xmlns:a16="http://schemas.microsoft.com/office/drawing/2014/main" id="{60E91849-FF77-413A-A92A-37E807DD6365}"/>
              </a:ext>
            </a:extLst>
          </p:cNvPr>
          <p:cNvPicPr>
            <a:picLocks noChangeAspect="1"/>
          </p:cNvPicPr>
          <p:nvPr/>
        </p:nvPicPr>
        <p:blipFill>
          <a:blip r:embed="rId3">
            <a:duotone>
              <a:schemeClr val="accent1">
                <a:shade val="45000"/>
                <a:satMod val="135000"/>
              </a:schemeClr>
              <a:prstClr val="white"/>
            </a:duotone>
          </a:blip>
          <a:stretch>
            <a:fillRect/>
          </a:stretch>
        </p:blipFill>
        <p:spPr>
          <a:xfrm>
            <a:off x="9126772" y="689548"/>
            <a:ext cx="2648253" cy="1870784"/>
          </a:xfrm>
          <a:prstGeom prst="rect">
            <a:avLst/>
          </a:prstGeom>
        </p:spPr>
      </p:pic>
      <p:sp>
        <p:nvSpPr>
          <p:cNvPr id="13" name="Bocadillo: ovalado 12">
            <a:extLst>
              <a:ext uri="{FF2B5EF4-FFF2-40B4-BE49-F238E27FC236}">
                <a16:creationId xmlns:a16="http://schemas.microsoft.com/office/drawing/2014/main" id="{7CA1B5E7-1041-4DF9-A642-CBAC18CDE07B}"/>
              </a:ext>
            </a:extLst>
          </p:cNvPr>
          <p:cNvSpPr/>
          <p:nvPr/>
        </p:nvSpPr>
        <p:spPr>
          <a:xfrm>
            <a:off x="196032" y="3599002"/>
            <a:ext cx="5094515" cy="2096496"/>
          </a:xfrm>
          <a:prstGeom prst="wedgeEllipseCallout">
            <a:avLst>
              <a:gd name="adj1" fmla="val 38034"/>
              <a:gd name="adj2" fmla="val 58315"/>
            </a:avLst>
          </a:prstGeom>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5" name="CuadroTexto 14">
            <a:extLst>
              <a:ext uri="{FF2B5EF4-FFF2-40B4-BE49-F238E27FC236}">
                <a16:creationId xmlns:a16="http://schemas.microsoft.com/office/drawing/2014/main" id="{AAEE2667-D771-4564-8BE3-02D4A5FE2A24}"/>
              </a:ext>
            </a:extLst>
          </p:cNvPr>
          <p:cNvSpPr txBox="1"/>
          <p:nvPr/>
        </p:nvSpPr>
        <p:spPr>
          <a:xfrm>
            <a:off x="673527" y="4022553"/>
            <a:ext cx="4139523" cy="1353897"/>
          </a:xfrm>
          <a:prstGeom prst="rect">
            <a:avLst/>
          </a:prstGeom>
          <a:noFill/>
        </p:spPr>
        <p:txBody>
          <a:bodyPr wrap="square">
            <a:spAutoFit/>
          </a:bodyPr>
          <a:lstStyle/>
          <a:p>
            <a:pPr algn="just">
              <a:lnSpc>
                <a:spcPct val="107000"/>
              </a:lnSpc>
              <a:spcAft>
                <a:spcPts val="800"/>
              </a:spcAft>
            </a:pPr>
            <a:r>
              <a:rPr lang="es-CO" sz="1800" dirty="0">
                <a:solidFill>
                  <a:schemeClr val="bg1"/>
                </a:solidFill>
                <a:effectLst/>
                <a:latin typeface="Bahnschrift Condensed" panose="020B0502040204020203" pitchFamily="34" charset="0"/>
                <a:ea typeface="Calibri" panose="020F0502020204030204" pitchFamily="34" charset="0"/>
                <a:cs typeface="Times New Roman" panose="02020603050405020304" pitchFamily="18" charset="0"/>
              </a:rPr>
              <a:t>La dosis adicional de sarampión y rubeola la deben tener todos los niños nacidos del 2010 al 2019.</a:t>
            </a:r>
          </a:p>
          <a:p>
            <a:pPr algn="just">
              <a:lnSpc>
                <a:spcPct val="107000"/>
              </a:lnSpc>
              <a:spcAft>
                <a:spcPts val="800"/>
              </a:spcAft>
            </a:pPr>
            <a:r>
              <a:rPr lang="es-CO" sz="1800" dirty="0">
                <a:solidFill>
                  <a:schemeClr val="bg1"/>
                </a:solidFill>
                <a:effectLst/>
                <a:latin typeface="Bahnschrift Condensed" panose="020B0502040204020203" pitchFamily="34" charset="0"/>
                <a:ea typeface="Calibri" panose="020F0502020204030204" pitchFamily="34" charset="0"/>
                <a:cs typeface="Times New Roman" panose="02020603050405020304" pitchFamily="18" charset="0"/>
              </a:rPr>
              <a:t>Y la vacuna contra el COVID 19 se debe aplicar desde los 3 años de edad.</a:t>
            </a:r>
          </a:p>
        </p:txBody>
      </p:sp>
      <p:sp>
        <p:nvSpPr>
          <p:cNvPr id="17" name="Título 1">
            <a:extLst>
              <a:ext uri="{FF2B5EF4-FFF2-40B4-BE49-F238E27FC236}">
                <a16:creationId xmlns:a16="http://schemas.microsoft.com/office/drawing/2014/main" id="{DDCBF9C2-1653-4CE2-84BC-B5503F58E71D}"/>
              </a:ext>
            </a:extLst>
          </p:cNvPr>
          <p:cNvSpPr txBox="1">
            <a:spLocks/>
          </p:cNvSpPr>
          <p:nvPr/>
        </p:nvSpPr>
        <p:spPr>
          <a:xfrm>
            <a:off x="820002" y="258553"/>
            <a:ext cx="7259695" cy="430995"/>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CO" sz="2800" spc="-150" dirty="0">
                <a:solidFill>
                  <a:schemeClr val="accent1">
                    <a:lumMod val="50000"/>
                  </a:schemeClr>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OBJETIVO DE LA ESTRATEGIA.</a:t>
            </a:r>
          </a:p>
        </p:txBody>
      </p:sp>
    </p:spTree>
    <p:extLst>
      <p:ext uri="{BB962C8B-B14F-4D97-AF65-F5344CB8AC3E}">
        <p14:creationId xmlns:p14="http://schemas.microsoft.com/office/powerpoint/2010/main" val="20395132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46019-D873-4C75-B132-44DAC8BCDFB8}"/>
              </a:ext>
            </a:extLst>
          </p:cNvPr>
          <p:cNvSpPr>
            <a:spLocks noGrp="1"/>
          </p:cNvSpPr>
          <p:nvPr>
            <p:ph type="title"/>
          </p:nvPr>
        </p:nvSpPr>
        <p:spPr>
          <a:xfrm>
            <a:off x="291920" y="681036"/>
            <a:ext cx="4985474" cy="463933"/>
          </a:xfrm>
        </p:spPr>
        <p:txBody>
          <a:bodyPr/>
          <a:lstStyle/>
          <a:p>
            <a:r>
              <a:rPr lang="es-CO" sz="3200" b="1" dirty="0">
                <a:latin typeface="Aharoni" panose="02010803020104030203" pitchFamily="2" charset="-79"/>
                <a:cs typeface="Aharoni" panose="02010803020104030203" pitchFamily="2" charset="-79"/>
              </a:rPr>
              <a:t>QUE SON LAS VACUNAS</a:t>
            </a:r>
          </a:p>
        </p:txBody>
      </p:sp>
      <p:sp>
        <p:nvSpPr>
          <p:cNvPr id="7" name="CuadroTexto 6">
            <a:extLst>
              <a:ext uri="{FF2B5EF4-FFF2-40B4-BE49-F238E27FC236}">
                <a16:creationId xmlns:a16="http://schemas.microsoft.com/office/drawing/2014/main" id="{C391D645-D13A-45C4-A357-C6B8BED6C90E}"/>
              </a:ext>
            </a:extLst>
          </p:cNvPr>
          <p:cNvSpPr txBox="1"/>
          <p:nvPr/>
        </p:nvSpPr>
        <p:spPr>
          <a:xfrm>
            <a:off x="6670563" y="1347435"/>
            <a:ext cx="4480560" cy="1631216"/>
          </a:xfrm>
          <a:prstGeom prst="rect">
            <a:avLst/>
          </a:prstGeom>
          <a:noFill/>
        </p:spPr>
        <p:txBody>
          <a:bodyPr wrap="square">
            <a:spAutoFit/>
          </a:bodyPr>
          <a:lstStyle/>
          <a:p>
            <a:pPr lvl="0" algn="just" rtl="0"/>
            <a:r>
              <a:rPr lang="es-ES" sz="2000" dirty="0">
                <a:latin typeface="Bahnschrift Light" panose="020B0502040204020203" pitchFamily="34" charset="0"/>
              </a:rPr>
              <a:t>Las vacunas son las encargadas de protegernos de numerosas enfermedades muy graves que afectan sobre todo a los niños y a las niñas. </a:t>
            </a:r>
            <a:endParaRPr lang="es-CO" sz="2000" dirty="0">
              <a:latin typeface="Bahnschrift Light" panose="020B0502040204020203" pitchFamily="34" charset="0"/>
            </a:endParaRPr>
          </a:p>
        </p:txBody>
      </p:sp>
      <p:sp>
        <p:nvSpPr>
          <p:cNvPr id="9" name="CuadroTexto 8">
            <a:extLst>
              <a:ext uri="{FF2B5EF4-FFF2-40B4-BE49-F238E27FC236}">
                <a16:creationId xmlns:a16="http://schemas.microsoft.com/office/drawing/2014/main" id="{CF7B9290-F2A1-4CAE-8EB9-46DAAACDA2AF}"/>
              </a:ext>
            </a:extLst>
          </p:cNvPr>
          <p:cNvSpPr txBox="1"/>
          <p:nvPr/>
        </p:nvSpPr>
        <p:spPr>
          <a:xfrm>
            <a:off x="1239300" y="4316460"/>
            <a:ext cx="4985474" cy="1938992"/>
          </a:xfrm>
          <a:prstGeom prst="rect">
            <a:avLst/>
          </a:prstGeom>
          <a:noFill/>
        </p:spPr>
        <p:txBody>
          <a:bodyPr wrap="square">
            <a:spAutoFit/>
          </a:bodyPr>
          <a:lstStyle/>
          <a:p>
            <a:pPr lvl="0" algn="just" rtl="0"/>
            <a:r>
              <a:rPr lang="es-ES" sz="2000" dirty="0">
                <a:latin typeface="Bahnschrift Light" panose="020B0502040204020203" pitchFamily="34" charset="0"/>
              </a:rPr>
              <a:t>Se obtienen inactivando o debilitando el microorganismo que causa la enfermedad, para que cuando se aplique a una persona, el cuerpo produzca defensas contra esa enfermedad, las cuales lo protegerán de padecerlas.</a:t>
            </a:r>
            <a:endParaRPr lang="es-CO" sz="2000" dirty="0">
              <a:latin typeface="Bahnschrift Light" panose="020B0502040204020203" pitchFamily="34" charset="0"/>
            </a:endParaRPr>
          </a:p>
        </p:txBody>
      </p:sp>
      <p:pic>
        <p:nvPicPr>
          <p:cNvPr id="12" name="Imagen 11">
            <a:extLst>
              <a:ext uri="{FF2B5EF4-FFF2-40B4-BE49-F238E27FC236}">
                <a16:creationId xmlns:a16="http://schemas.microsoft.com/office/drawing/2014/main" id="{39078052-CDF2-4CDD-98F0-F48569818640}"/>
              </a:ext>
            </a:extLst>
          </p:cNvPr>
          <p:cNvPicPr>
            <a:picLocks noChangeAspect="1"/>
          </p:cNvPicPr>
          <p:nvPr/>
        </p:nvPicPr>
        <p:blipFill>
          <a:blip r:embed="rId2"/>
          <a:stretch>
            <a:fillRect/>
          </a:stretch>
        </p:blipFill>
        <p:spPr>
          <a:xfrm rot="1197319">
            <a:off x="5364639" y="237326"/>
            <a:ext cx="1079740" cy="1515425"/>
          </a:xfrm>
          <a:prstGeom prst="rect">
            <a:avLst/>
          </a:prstGeom>
        </p:spPr>
      </p:pic>
      <p:pic>
        <p:nvPicPr>
          <p:cNvPr id="4100" name="Picture 4" descr="Mitos y Realidades | QUE LA VACUNA NOS UNA">
            <a:extLst>
              <a:ext uri="{FF2B5EF4-FFF2-40B4-BE49-F238E27FC236}">
                <a16:creationId xmlns:a16="http://schemas.microsoft.com/office/drawing/2014/main" id="{30663015-075F-43EA-955D-F288B74B3C4D}"/>
              </a:ext>
            </a:extLst>
          </p:cNvPr>
          <p:cNvPicPr>
            <a:picLocks noChangeAspect="1" noChangeArrowheads="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047060" y="2797263"/>
            <a:ext cx="2691159" cy="2691159"/>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Mitos y realidades – Coronavirus">
            <a:extLst>
              <a:ext uri="{FF2B5EF4-FFF2-40B4-BE49-F238E27FC236}">
                <a16:creationId xmlns:a16="http://schemas.microsoft.com/office/drawing/2014/main" id="{3D333CC4-6BD5-4E71-8463-29C95BFEA8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68051" y="1347435"/>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83028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1270" y="654359"/>
            <a:ext cx="5831174" cy="463933"/>
          </a:xfrm>
        </p:spPr>
        <p:txBody>
          <a:bodyPr/>
          <a:lstStyle/>
          <a:p>
            <a:r>
              <a:rPr lang="es-CO" sz="2400" b="1" dirty="0">
                <a:latin typeface="Aharoni" panose="02010803020104030203" pitchFamily="2" charset="-79"/>
                <a:cs typeface="Aharoni" panose="02010803020104030203" pitchFamily="2" charset="-79"/>
              </a:rPr>
              <a:t>¿PORQUE DEBO VACUNAR A MI HIJO?</a:t>
            </a:r>
          </a:p>
        </p:txBody>
      </p:sp>
      <p:sp>
        <p:nvSpPr>
          <p:cNvPr id="9" name="CuadroTexto 8">
            <a:extLst>
              <a:ext uri="{FF2B5EF4-FFF2-40B4-BE49-F238E27FC236}">
                <a16:creationId xmlns:a16="http://schemas.microsoft.com/office/drawing/2014/main" id="{04A0FA33-27F7-4DC5-8B98-16552C15EFB1}"/>
              </a:ext>
            </a:extLst>
          </p:cNvPr>
          <p:cNvSpPr txBox="1"/>
          <p:nvPr/>
        </p:nvSpPr>
        <p:spPr>
          <a:xfrm>
            <a:off x="703627" y="4642428"/>
            <a:ext cx="4469744" cy="1477328"/>
          </a:xfrm>
          <a:prstGeom prst="rect">
            <a:avLst/>
          </a:prstGeom>
          <a:noFill/>
        </p:spPr>
        <p:txBody>
          <a:bodyPr wrap="square">
            <a:spAutoFit/>
          </a:bodyPr>
          <a:lstStyle/>
          <a:p>
            <a:pPr lvl="0" algn="just"/>
            <a:r>
              <a:rPr lang="es-ES" sz="1800" dirty="0">
                <a:latin typeface="Bahnschrift Light" panose="020B0502040204020203" pitchFamily="34" charset="0"/>
              </a:rPr>
              <a:t>De acuerdo con MinSalud, </a:t>
            </a:r>
            <a:r>
              <a:rPr lang="es-ES" sz="1800" b="1" dirty="0">
                <a:latin typeface="Bahnschrift Light" panose="020B0502040204020203" pitchFamily="34" charset="0"/>
              </a:rPr>
              <a:t>“los niños necesitan vacunas para protegerse de enfermedades</a:t>
            </a:r>
            <a:r>
              <a:rPr lang="es-ES" sz="1800" dirty="0">
                <a:latin typeface="Bahnschrift Light" panose="020B0502040204020203" pitchFamily="34" charset="0"/>
              </a:rPr>
              <a:t> que pueden tener complicaciones graves e incluso, provocar la muerte”. </a:t>
            </a:r>
            <a:endParaRPr lang="es-CO" sz="1800" dirty="0">
              <a:latin typeface="Bahnschrift Light" panose="020B0502040204020203" pitchFamily="34" charset="0"/>
            </a:endParaRPr>
          </a:p>
        </p:txBody>
      </p:sp>
      <p:sp>
        <p:nvSpPr>
          <p:cNvPr id="11" name="CuadroTexto 10">
            <a:extLst>
              <a:ext uri="{FF2B5EF4-FFF2-40B4-BE49-F238E27FC236}">
                <a16:creationId xmlns:a16="http://schemas.microsoft.com/office/drawing/2014/main" id="{8482619B-3F29-4E92-B8B7-8BB0810AC0D1}"/>
              </a:ext>
            </a:extLst>
          </p:cNvPr>
          <p:cNvSpPr txBox="1"/>
          <p:nvPr/>
        </p:nvSpPr>
        <p:spPr>
          <a:xfrm>
            <a:off x="6204857" y="3257434"/>
            <a:ext cx="5721532" cy="2862322"/>
          </a:xfrm>
          <a:prstGeom prst="rect">
            <a:avLst/>
          </a:prstGeom>
          <a:noFill/>
        </p:spPr>
        <p:txBody>
          <a:bodyPr wrap="square">
            <a:spAutoFit/>
          </a:bodyPr>
          <a:lstStyle/>
          <a:p>
            <a:pPr lvl="0" algn="just" rtl="0"/>
            <a:r>
              <a:rPr lang="es-CO" dirty="0">
                <a:latin typeface="Bahnschrift Light" panose="020B0502040204020203" pitchFamily="34" charset="0"/>
              </a:rPr>
              <a:t>El plan Nacional de Vacunación se preocupa por la salud de las familias colombianas, es por esto que nos invita a estar al día con las vacunas que nos protegen de los riesgos activos de varias enfermedades.</a:t>
            </a:r>
          </a:p>
          <a:p>
            <a:pPr lvl="0" algn="just" rtl="0"/>
            <a:endParaRPr lang="es-CO" dirty="0">
              <a:latin typeface="Bahnschrift Light" panose="020B0502040204020203" pitchFamily="34" charset="0"/>
            </a:endParaRPr>
          </a:p>
          <a:p>
            <a:pPr lvl="0" algn="just" rtl="0"/>
            <a:r>
              <a:rPr lang="es-CO" dirty="0">
                <a:latin typeface="Bahnschrift Light" panose="020B0502040204020203" pitchFamily="34" charset="0"/>
              </a:rPr>
              <a:t>Padres, madres, cuidadores y entes de salud tienen el compromiso de velar porque nuestros niños, niñas y adolescentes tengan el esquema de vacunación completo.</a:t>
            </a:r>
          </a:p>
        </p:txBody>
      </p:sp>
      <p:cxnSp>
        <p:nvCxnSpPr>
          <p:cNvPr id="15" name="Conector: angular 14">
            <a:extLst>
              <a:ext uri="{FF2B5EF4-FFF2-40B4-BE49-F238E27FC236}">
                <a16:creationId xmlns:a16="http://schemas.microsoft.com/office/drawing/2014/main" id="{94C6E67B-6CDD-4A1F-A6E9-6E9541A2891C}"/>
              </a:ext>
            </a:extLst>
          </p:cNvPr>
          <p:cNvCxnSpPr/>
          <p:nvPr/>
        </p:nvCxnSpPr>
        <p:spPr>
          <a:xfrm flipV="1">
            <a:off x="5173371" y="2155371"/>
            <a:ext cx="1776069" cy="914400"/>
          </a:xfrm>
          <a:prstGeom prst="bentConnector3">
            <a:avLst/>
          </a:prstGeom>
          <a:ln w="57150">
            <a:prstDash val="lgDash"/>
          </a:ln>
        </p:spPr>
        <p:style>
          <a:lnRef idx="3">
            <a:schemeClr val="accent1"/>
          </a:lnRef>
          <a:fillRef idx="0">
            <a:schemeClr val="accent1"/>
          </a:fillRef>
          <a:effectRef idx="2">
            <a:schemeClr val="accent1"/>
          </a:effectRef>
          <a:fontRef idx="minor">
            <a:schemeClr val="tx1"/>
          </a:fontRef>
        </p:style>
      </p:cxnSp>
      <p:pic>
        <p:nvPicPr>
          <p:cNvPr id="9218" name="Picture 2" descr="Vacunación contra COVID-19 para adolescentes de 12 a 17 años – Vacuna Covid">
            <a:extLst>
              <a:ext uri="{FF2B5EF4-FFF2-40B4-BE49-F238E27FC236}">
                <a16:creationId xmlns:a16="http://schemas.microsoft.com/office/drawing/2014/main" id="{C1761034-54DB-4F11-B9BD-4F888C9BAD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431" y="1904884"/>
            <a:ext cx="6124575" cy="2705100"/>
          </a:xfrm>
          <a:prstGeom prst="rect">
            <a:avLst/>
          </a:prstGeom>
          <a:noFill/>
          <a:extLst>
            <a:ext uri="{909E8E84-426E-40DD-AFC4-6F175D3DCCD1}">
              <a14:hiddenFill xmlns:a14="http://schemas.microsoft.com/office/drawing/2010/main">
                <a:solidFill>
                  <a:srgbClr val="FFFFFF"/>
                </a:solidFill>
              </a14:hiddenFill>
            </a:ext>
          </a:extLst>
        </p:spPr>
      </p:pic>
      <p:sp>
        <p:nvSpPr>
          <p:cNvPr id="16" name="AutoShape 4" descr="Plan Nacional de Salud Pública">
            <a:extLst>
              <a:ext uri="{FF2B5EF4-FFF2-40B4-BE49-F238E27FC236}">
                <a16:creationId xmlns:a16="http://schemas.microsoft.com/office/drawing/2014/main" id="{E486A4A1-1CC4-4861-8FAD-805F816E0D6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pic>
        <p:nvPicPr>
          <p:cNvPr id="17" name="Imagen 16">
            <a:extLst>
              <a:ext uri="{FF2B5EF4-FFF2-40B4-BE49-F238E27FC236}">
                <a16:creationId xmlns:a16="http://schemas.microsoft.com/office/drawing/2014/main" id="{1221D017-D0B5-48B2-8A98-4D907BE3AF75}"/>
              </a:ext>
            </a:extLst>
          </p:cNvPr>
          <p:cNvPicPr>
            <a:picLocks noChangeAspect="1"/>
          </p:cNvPicPr>
          <p:nvPr/>
        </p:nvPicPr>
        <p:blipFill>
          <a:blip r:embed="rId3"/>
          <a:stretch>
            <a:fillRect/>
          </a:stretch>
        </p:blipFill>
        <p:spPr>
          <a:xfrm>
            <a:off x="7719934" y="235305"/>
            <a:ext cx="3038007" cy="3022129"/>
          </a:xfrm>
          <a:prstGeom prst="rect">
            <a:avLst/>
          </a:prstGeom>
        </p:spPr>
      </p:pic>
    </p:spTree>
    <p:extLst>
      <p:ext uri="{BB962C8B-B14F-4D97-AF65-F5344CB8AC3E}">
        <p14:creationId xmlns:p14="http://schemas.microsoft.com/office/powerpoint/2010/main" val="25807800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5E36E8F-A2FA-46B5-AEED-47984CE339DF}"/>
              </a:ext>
            </a:extLst>
          </p:cNvPr>
          <p:cNvSpPr txBox="1"/>
          <p:nvPr/>
        </p:nvSpPr>
        <p:spPr>
          <a:xfrm>
            <a:off x="1075458" y="307296"/>
            <a:ext cx="10354542" cy="610680"/>
          </a:xfrm>
          <a:prstGeom prst="rect">
            <a:avLst/>
          </a:prstGeom>
          <a:noFill/>
        </p:spPr>
        <p:txBody>
          <a:bodyPr wrap="square">
            <a:spAutoFit/>
          </a:bodyPr>
          <a:lstStyle/>
          <a:p>
            <a:pPr algn="ctr">
              <a:lnSpc>
                <a:spcPct val="107000"/>
              </a:lnSpc>
              <a:spcAft>
                <a:spcPts val="800"/>
              </a:spcAft>
            </a:pPr>
            <a:r>
              <a:rPr lang="es-CO" sz="3200" b="1" dirty="0">
                <a:solidFill>
                  <a:schemeClr val="accent1">
                    <a:lumMod val="50000"/>
                  </a:schemeClr>
                </a:solidFill>
                <a:effectLst>
                  <a:outerShdw blurRad="38100" dist="38100" dir="2700000" algn="tl">
                    <a:srgbClr val="000000">
                      <a:alpha val="43137"/>
                    </a:srgbClr>
                  </a:outerShdw>
                </a:effectLst>
                <a:latin typeface="Aharoni" panose="02010803020104030203" pitchFamily="2" charset="-79"/>
                <a:ea typeface="Calibri" panose="020F0502020204030204" pitchFamily="34" charset="0"/>
                <a:cs typeface="Aharoni" panose="02010803020104030203" pitchFamily="2" charset="-79"/>
              </a:rPr>
              <a:t>¿QUÉ ES EL SARAMPIÓN - LA RUBÉOLA Y EL COVID?</a:t>
            </a:r>
            <a:endParaRPr lang="es-CO" sz="2400" dirty="0">
              <a:solidFill>
                <a:schemeClr val="accent1">
                  <a:lumMod val="50000"/>
                </a:schemeClr>
              </a:solidFill>
              <a:effectLst>
                <a:outerShdw blurRad="38100" dist="38100" dir="2700000" algn="tl">
                  <a:srgbClr val="000000">
                    <a:alpha val="43137"/>
                  </a:srgbClr>
                </a:outerShdw>
              </a:effectLst>
              <a:latin typeface="Aharoni" panose="02010803020104030203" pitchFamily="2" charset="-79"/>
              <a:ea typeface="Calibri" panose="020F0502020204030204" pitchFamily="34" charset="0"/>
              <a:cs typeface="Aharoni" panose="02010803020104030203" pitchFamily="2" charset="-79"/>
            </a:endParaRPr>
          </a:p>
        </p:txBody>
      </p:sp>
      <p:sp>
        <p:nvSpPr>
          <p:cNvPr id="5" name="CuadroTexto 4">
            <a:extLst>
              <a:ext uri="{FF2B5EF4-FFF2-40B4-BE49-F238E27FC236}">
                <a16:creationId xmlns:a16="http://schemas.microsoft.com/office/drawing/2014/main" id="{BC4D6740-6F85-4A76-ABE4-70412434BAC5}"/>
              </a:ext>
            </a:extLst>
          </p:cNvPr>
          <p:cNvSpPr txBox="1"/>
          <p:nvPr/>
        </p:nvSpPr>
        <p:spPr>
          <a:xfrm>
            <a:off x="1229193" y="1224728"/>
            <a:ext cx="9923489" cy="1200329"/>
          </a:xfrm>
          <a:prstGeom prst="rect">
            <a:avLst/>
          </a:prstGeom>
          <a:noFill/>
        </p:spPr>
        <p:txBody>
          <a:bodyPr wrap="square">
            <a:spAutoFit/>
          </a:bodyPr>
          <a:lstStyle/>
          <a:p>
            <a:pPr algn="just"/>
            <a:r>
              <a:rPr lang="es-ES" sz="2400" dirty="0">
                <a:latin typeface="Bahnschrift Light" panose="020B0502040204020203" pitchFamily="34" charset="0"/>
              </a:rPr>
              <a:t>Son </a:t>
            </a:r>
            <a:r>
              <a:rPr lang="es-ES" sz="2400" b="1" u="sng" dirty="0">
                <a:effectLst>
                  <a:outerShdw blurRad="38100" dist="38100" dir="2700000" algn="tl">
                    <a:srgbClr val="000000">
                      <a:alpha val="43137"/>
                    </a:srgbClr>
                  </a:outerShdw>
                </a:effectLst>
                <a:latin typeface="Bahnschrift Light" panose="020B0502040204020203" pitchFamily="34" charset="0"/>
              </a:rPr>
              <a:t>enfermedades infecciosas</a:t>
            </a:r>
            <a:r>
              <a:rPr lang="es-ES" sz="2400" b="1" dirty="0">
                <a:latin typeface="Bahnschrift Light" panose="020B0502040204020203" pitchFamily="34" charset="0"/>
              </a:rPr>
              <a:t> </a:t>
            </a:r>
            <a:r>
              <a:rPr lang="es-ES" sz="2400" dirty="0">
                <a:latin typeface="Bahnschrift Light" panose="020B0502040204020203" pitchFamily="34" charset="0"/>
              </a:rPr>
              <a:t>muy contagiosas causadas </a:t>
            </a:r>
            <a:r>
              <a:rPr lang="es-ES" sz="2400" b="1" u="sng" dirty="0">
                <a:effectLst>
                  <a:outerShdw blurRad="38100" dist="38100" dir="2700000" algn="tl">
                    <a:srgbClr val="000000">
                      <a:alpha val="43137"/>
                    </a:srgbClr>
                  </a:outerShdw>
                </a:effectLst>
                <a:latin typeface="Bahnschrift Light" panose="020B0502040204020203" pitchFamily="34" charset="0"/>
              </a:rPr>
              <a:t>por diferentes virus</a:t>
            </a:r>
            <a:r>
              <a:rPr lang="es-ES" sz="2400" dirty="0">
                <a:latin typeface="Bahnschrift Light" panose="020B0502040204020203" pitchFamily="34" charset="0"/>
              </a:rPr>
              <a:t>, que pueden llegar a producir </a:t>
            </a:r>
            <a:r>
              <a:rPr lang="es-ES" sz="2400" b="1" u="sng" dirty="0">
                <a:effectLst>
                  <a:outerShdw blurRad="38100" dist="38100" dir="2700000" algn="tl">
                    <a:srgbClr val="000000">
                      <a:alpha val="43137"/>
                    </a:srgbClr>
                  </a:outerShdw>
                </a:effectLst>
                <a:latin typeface="Bahnschrift Light" panose="020B0502040204020203" pitchFamily="34" charset="0"/>
              </a:rPr>
              <a:t>complicaciones graves </a:t>
            </a:r>
            <a:r>
              <a:rPr lang="es-ES" sz="2400" dirty="0">
                <a:latin typeface="Bahnschrift Light" panose="020B0502040204020203" pitchFamily="34" charset="0"/>
              </a:rPr>
              <a:t>e incluso </a:t>
            </a:r>
            <a:r>
              <a:rPr lang="es-ES" sz="2400" b="1" u="sng" dirty="0">
                <a:effectLst>
                  <a:outerShdw blurRad="38100" dist="38100" dir="2700000" algn="tl">
                    <a:srgbClr val="000000">
                      <a:alpha val="43137"/>
                    </a:srgbClr>
                  </a:outerShdw>
                </a:effectLst>
                <a:latin typeface="Bahnschrift Light" panose="020B0502040204020203" pitchFamily="34" charset="0"/>
              </a:rPr>
              <a:t>la muerte</a:t>
            </a:r>
            <a:r>
              <a:rPr lang="es-ES" sz="2400" dirty="0">
                <a:latin typeface="Bahnschrift Light" panose="020B0502040204020203" pitchFamily="34" charset="0"/>
              </a:rPr>
              <a:t>.</a:t>
            </a:r>
            <a:endParaRPr lang="es-CO" sz="2400" dirty="0">
              <a:latin typeface="Bahnschrift Light" panose="020B0502040204020203" pitchFamily="34" charset="0"/>
            </a:endParaRPr>
          </a:p>
        </p:txBody>
      </p:sp>
      <p:pic>
        <p:nvPicPr>
          <p:cNvPr id="6" name="Imagen 5">
            <a:extLst>
              <a:ext uri="{FF2B5EF4-FFF2-40B4-BE49-F238E27FC236}">
                <a16:creationId xmlns:a16="http://schemas.microsoft.com/office/drawing/2014/main" id="{27D4003A-7B38-45CE-BC83-914EFC19DC83}"/>
              </a:ext>
            </a:extLst>
          </p:cNvPr>
          <p:cNvPicPr>
            <a:picLocks noChangeAspect="1"/>
          </p:cNvPicPr>
          <p:nvPr/>
        </p:nvPicPr>
        <p:blipFill>
          <a:blip r:embed="rId2"/>
          <a:stretch>
            <a:fillRect/>
          </a:stretch>
        </p:blipFill>
        <p:spPr>
          <a:xfrm>
            <a:off x="467967" y="2618053"/>
            <a:ext cx="3573374" cy="3573374"/>
          </a:xfrm>
          <a:prstGeom prst="rect">
            <a:avLst/>
          </a:prstGeom>
        </p:spPr>
      </p:pic>
      <p:pic>
        <p:nvPicPr>
          <p:cNvPr id="5122" name="Picture 2" descr="2,014 Rubéola Imágenes y Fotos - 123RF">
            <a:extLst>
              <a:ext uri="{FF2B5EF4-FFF2-40B4-BE49-F238E27FC236}">
                <a16:creationId xmlns:a16="http://schemas.microsoft.com/office/drawing/2014/main" id="{1CACCC6B-BFC6-4CE5-80D8-6341DEB6238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0675" r="4769"/>
          <a:stretch/>
        </p:blipFill>
        <p:spPr bwMode="auto">
          <a:xfrm>
            <a:off x="4442166" y="2155473"/>
            <a:ext cx="3357797" cy="4035954"/>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4" descr="niño de dibujos animados infectado por coronavirus 962999 Vector en Vecteezy">
            <a:extLst>
              <a:ext uri="{FF2B5EF4-FFF2-40B4-BE49-F238E27FC236}">
                <a16:creationId xmlns:a16="http://schemas.microsoft.com/office/drawing/2014/main" id="{EABA87D5-84D7-4B04-AA7F-17A076E755E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grpSp>
        <p:nvGrpSpPr>
          <p:cNvPr id="10" name="Grupo 9">
            <a:extLst>
              <a:ext uri="{FF2B5EF4-FFF2-40B4-BE49-F238E27FC236}">
                <a16:creationId xmlns:a16="http://schemas.microsoft.com/office/drawing/2014/main" id="{E149666A-FCDB-4552-8900-0EF013665C14}"/>
              </a:ext>
            </a:extLst>
          </p:cNvPr>
          <p:cNvGrpSpPr/>
          <p:nvPr/>
        </p:nvGrpSpPr>
        <p:grpSpPr>
          <a:xfrm>
            <a:off x="7874994" y="2371050"/>
            <a:ext cx="4317006" cy="3604800"/>
            <a:chOff x="7874994" y="2371050"/>
            <a:chExt cx="4317006" cy="3604800"/>
          </a:xfrm>
        </p:grpSpPr>
        <p:pic>
          <p:nvPicPr>
            <p:cNvPr id="8" name="Imagen 7">
              <a:extLst>
                <a:ext uri="{FF2B5EF4-FFF2-40B4-BE49-F238E27FC236}">
                  <a16:creationId xmlns:a16="http://schemas.microsoft.com/office/drawing/2014/main" id="{51C4AEDA-20F2-477F-9482-BDBDE5B5D8BC}"/>
                </a:ext>
              </a:extLst>
            </p:cNvPr>
            <p:cNvPicPr>
              <a:picLocks noChangeAspect="1"/>
            </p:cNvPicPr>
            <p:nvPr/>
          </p:nvPicPr>
          <p:blipFill rotWithShape="1">
            <a:blip r:embed="rId4"/>
            <a:srcRect t="1967" r="20015" b="7322"/>
            <a:stretch/>
          </p:blipFill>
          <p:spPr>
            <a:xfrm>
              <a:off x="7874994" y="2371050"/>
              <a:ext cx="4132127" cy="3604800"/>
            </a:xfrm>
            <a:prstGeom prst="rect">
              <a:avLst/>
            </a:prstGeom>
          </p:spPr>
        </p:pic>
        <p:sp>
          <p:nvSpPr>
            <p:cNvPr id="9" name="Rectángulo 8">
              <a:extLst>
                <a:ext uri="{FF2B5EF4-FFF2-40B4-BE49-F238E27FC236}">
                  <a16:creationId xmlns:a16="http://schemas.microsoft.com/office/drawing/2014/main" id="{DD7B9798-F783-4975-8512-915BA3735B5A}"/>
                </a:ext>
              </a:extLst>
            </p:cNvPr>
            <p:cNvSpPr/>
            <p:nvPr/>
          </p:nvSpPr>
          <p:spPr>
            <a:xfrm>
              <a:off x="11152682" y="5280593"/>
              <a:ext cx="1039318" cy="6106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spTree>
    <p:extLst>
      <p:ext uri="{BB962C8B-B14F-4D97-AF65-F5344CB8AC3E}">
        <p14:creationId xmlns:p14="http://schemas.microsoft.com/office/powerpoint/2010/main" val="8384269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25A2ECF-AE2F-440F-95B5-0F4550D909A3}"/>
              </a:ext>
            </a:extLst>
          </p:cNvPr>
          <p:cNvSpPr txBox="1"/>
          <p:nvPr/>
        </p:nvSpPr>
        <p:spPr>
          <a:xfrm>
            <a:off x="2939109" y="472186"/>
            <a:ext cx="6325268" cy="740203"/>
          </a:xfrm>
          <a:prstGeom prst="rect">
            <a:avLst/>
          </a:prstGeom>
          <a:noFill/>
        </p:spPr>
        <p:txBody>
          <a:bodyPr wrap="square">
            <a:spAutoFit/>
          </a:bodyPr>
          <a:lstStyle/>
          <a:p>
            <a:pPr algn="ctr">
              <a:lnSpc>
                <a:spcPct val="107000"/>
              </a:lnSpc>
              <a:spcAft>
                <a:spcPts val="800"/>
              </a:spcAft>
            </a:pPr>
            <a:r>
              <a:rPr lang="es-CO" sz="4000" b="1" dirty="0">
                <a:solidFill>
                  <a:schemeClr val="accent1">
                    <a:lumMod val="50000"/>
                  </a:schemeClr>
                </a:solidFill>
                <a:effectLst>
                  <a:outerShdw blurRad="38100" dist="38100" dir="2700000" algn="tl">
                    <a:srgbClr val="000000">
                      <a:alpha val="43137"/>
                    </a:srgbClr>
                  </a:outerShdw>
                </a:effectLst>
                <a:latin typeface="Aharoni" panose="02010803020104030203" pitchFamily="2" charset="-79"/>
                <a:ea typeface="Calibri" panose="020F0502020204030204" pitchFamily="34" charset="0"/>
                <a:cs typeface="Aharoni" panose="02010803020104030203" pitchFamily="2" charset="-79"/>
              </a:rPr>
              <a:t>¿CÓMO SE TRASMITEN?</a:t>
            </a:r>
            <a:endParaRPr lang="es-CO" sz="3200" dirty="0">
              <a:solidFill>
                <a:schemeClr val="accent1">
                  <a:lumMod val="50000"/>
                </a:schemeClr>
              </a:solidFill>
              <a:effectLst>
                <a:outerShdw blurRad="38100" dist="38100" dir="2700000" algn="tl">
                  <a:srgbClr val="000000">
                    <a:alpha val="43137"/>
                  </a:srgbClr>
                </a:outerShdw>
              </a:effectLst>
              <a:latin typeface="Aharoni" panose="02010803020104030203" pitchFamily="2" charset="-79"/>
              <a:ea typeface="Calibri" panose="020F0502020204030204" pitchFamily="34" charset="0"/>
              <a:cs typeface="Aharoni" panose="02010803020104030203" pitchFamily="2" charset="-79"/>
            </a:endParaRPr>
          </a:p>
        </p:txBody>
      </p:sp>
      <p:sp>
        <p:nvSpPr>
          <p:cNvPr id="4" name="CuadroTexto 3">
            <a:extLst>
              <a:ext uri="{FF2B5EF4-FFF2-40B4-BE49-F238E27FC236}">
                <a16:creationId xmlns:a16="http://schemas.microsoft.com/office/drawing/2014/main" id="{4AE2BD48-462A-474E-8895-F62D39167721}"/>
              </a:ext>
            </a:extLst>
          </p:cNvPr>
          <p:cNvSpPr txBox="1"/>
          <p:nvPr/>
        </p:nvSpPr>
        <p:spPr>
          <a:xfrm>
            <a:off x="668649" y="2274838"/>
            <a:ext cx="5427351" cy="2308324"/>
          </a:xfrm>
          <a:prstGeom prst="rect">
            <a:avLst/>
          </a:prstGeom>
          <a:noFill/>
        </p:spPr>
        <p:txBody>
          <a:bodyPr wrap="square">
            <a:spAutoFit/>
          </a:bodyPr>
          <a:lstStyle/>
          <a:p>
            <a:pPr lvl="0" algn="just"/>
            <a:r>
              <a:rPr lang="es-ES" sz="3600" dirty="0">
                <a:latin typeface="Bahnschrift Light" panose="020B0502040204020203" pitchFamily="34" charset="0"/>
              </a:rPr>
              <a:t>De persona a persona, a través de la </a:t>
            </a:r>
            <a:r>
              <a:rPr lang="es-ES" sz="3600" b="1" dirty="0">
                <a:effectLst>
                  <a:outerShdw blurRad="38100" dist="38100" dir="2700000" algn="tl">
                    <a:srgbClr val="000000">
                      <a:alpha val="43137"/>
                    </a:srgbClr>
                  </a:outerShdw>
                </a:effectLst>
                <a:latin typeface="Bahnschrift Light" panose="020B0502040204020203" pitchFamily="34" charset="0"/>
              </a:rPr>
              <a:t>saliva</a:t>
            </a:r>
            <a:r>
              <a:rPr lang="es-ES" sz="3600" dirty="0">
                <a:latin typeface="Bahnschrift Light" panose="020B0502040204020203" pitchFamily="34" charset="0"/>
              </a:rPr>
              <a:t>, ya sea por </a:t>
            </a:r>
            <a:r>
              <a:rPr lang="es-ES" sz="3600" b="1" dirty="0">
                <a:effectLst>
                  <a:outerShdw blurRad="38100" dist="38100" dir="2700000" algn="tl">
                    <a:srgbClr val="000000">
                      <a:alpha val="43137"/>
                    </a:srgbClr>
                  </a:outerShdw>
                </a:effectLst>
                <a:latin typeface="Bahnschrift Light" panose="020B0502040204020203" pitchFamily="34" charset="0"/>
              </a:rPr>
              <a:t>contacto</a:t>
            </a:r>
            <a:r>
              <a:rPr lang="es-ES" sz="3600" dirty="0">
                <a:latin typeface="Bahnschrift Light" panose="020B0502040204020203" pitchFamily="34" charset="0"/>
              </a:rPr>
              <a:t> o </a:t>
            </a:r>
            <a:r>
              <a:rPr lang="es-ES" sz="3600" b="1" dirty="0">
                <a:effectLst>
                  <a:outerShdw blurRad="38100" dist="38100" dir="2700000" algn="tl">
                    <a:srgbClr val="000000">
                      <a:alpha val="43137"/>
                    </a:srgbClr>
                  </a:outerShdw>
                </a:effectLst>
                <a:latin typeface="Bahnschrift Light" panose="020B0502040204020203" pitchFamily="34" charset="0"/>
              </a:rPr>
              <a:t>transmisión  aérea</a:t>
            </a:r>
            <a:r>
              <a:rPr lang="es-ES" sz="3600" dirty="0">
                <a:latin typeface="Bahnschrift Light" panose="020B0502040204020203" pitchFamily="34" charset="0"/>
              </a:rPr>
              <a:t>.</a:t>
            </a:r>
            <a:endParaRPr lang="es-CO" sz="3600" dirty="0">
              <a:latin typeface="Bahnschrift Light" panose="020B0502040204020203" pitchFamily="34" charset="0"/>
            </a:endParaRPr>
          </a:p>
        </p:txBody>
      </p:sp>
      <p:pic>
        <p:nvPicPr>
          <p:cNvPr id="7172" name="Picture 4">
            <a:extLst>
              <a:ext uri="{FF2B5EF4-FFF2-40B4-BE49-F238E27FC236}">
                <a16:creationId xmlns:a16="http://schemas.microsoft.com/office/drawing/2014/main" id="{9B852DAF-2C20-43F0-A081-69D1C29A69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0702" y="1451876"/>
            <a:ext cx="5427351" cy="35209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40522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4481</TotalTime>
  <Words>1395</Words>
  <Application>Microsoft Office PowerPoint</Application>
  <PresentationFormat>Panorámica</PresentationFormat>
  <Paragraphs>112</Paragraphs>
  <Slides>18</Slides>
  <Notes>0</Notes>
  <HiddenSlides>0</HiddenSlides>
  <MMClips>0</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18</vt:i4>
      </vt:variant>
    </vt:vector>
  </HeadingPairs>
  <TitlesOfParts>
    <vt:vector size="29" baseType="lpstr">
      <vt:lpstr>Aharoni</vt:lpstr>
      <vt:lpstr>Arial</vt:lpstr>
      <vt:lpstr>Arial Black</vt:lpstr>
      <vt:lpstr>Bahnschrift Condensed</vt:lpstr>
      <vt:lpstr>Bahnschrift Light</vt:lpstr>
      <vt:lpstr>Calibri</vt:lpstr>
      <vt:lpstr>Calibri Light</vt:lpstr>
      <vt:lpstr>Courier New</vt:lpstr>
      <vt:lpstr>TiZA</vt:lpstr>
      <vt:lpstr>Wingdings</vt:lpstr>
      <vt:lpstr>Office Theme</vt:lpstr>
      <vt:lpstr>Presentación de PowerPoint</vt:lpstr>
      <vt:lpstr>IMPORTANCIA DE LA VACUNACIÓN</vt:lpstr>
      <vt:lpstr>CIFRAS IMPORTANTES</vt:lpstr>
      <vt:lpstr>La Vacuna en Tu Aula</vt:lpstr>
      <vt:lpstr>Presentación de PowerPoint</vt:lpstr>
      <vt:lpstr>QUE SON LAS VACUNAS</vt:lpstr>
      <vt:lpstr>¿PORQUE DEBO VACUNAR A MI HIJO?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IMPORTANTE!!!</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DISEÑOCOMUNICACIONES</dc:creator>
  <cp:lastModifiedBy>PC02</cp:lastModifiedBy>
  <cp:revision>74</cp:revision>
  <cp:lastPrinted>2022-09-01T02:03:30Z</cp:lastPrinted>
  <dcterms:created xsi:type="dcterms:W3CDTF">2021-05-03T16:08:31Z</dcterms:created>
  <dcterms:modified xsi:type="dcterms:W3CDTF">2022-09-01T02:07:33Z</dcterms:modified>
</cp:coreProperties>
</file>